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9" r:id="rId4"/>
    <p:sldId id="322" r:id="rId5"/>
    <p:sldId id="258" r:id="rId6"/>
    <p:sldId id="259" r:id="rId7"/>
    <p:sldId id="267" r:id="rId8"/>
    <p:sldId id="266" r:id="rId9"/>
    <p:sldId id="273" r:id="rId10"/>
    <p:sldId id="290" r:id="rId11"/>
    <p:sldId id="260" r:id="rId12"/>
    <p:sldId id="263" r:id="rId13"/>
    <p:sldId id="268" r:id="rId14"/>
    <p:sldId id="325" r:id="rId15"/>
    <p:sldId id="261" r:id="rId16"/>
    <p:sldId id="291" r:id="rId17"/>
    <p:sldId id="292" r:id="rId18"/>
    <p:sldId id="262" r:id="rId19"/>
    <p:sldId id="264" r:id="rId20"/>
    <p:sldId id="323" r:id="rId21"/>
    <p:sldId id="269" r:id="rId22"/>
    <p:sldId id="285" r:id="rId23"/>
    <p:sldId id="270" r:id="rId24"/>
    <p:sldId id="286" r:id="rId25"/>
    <p:sldId id="271" r:id="rId26"/>
    <p:sldId id="284" r:id="rId27"/>
    <p:sldId id="265" r:id="rId28"/>
    <p:sldId id="272" r:id="rId29"/>
    <p:sldId id="275" r:id="rId30"/>
    <p:sldId id="276" r:id="rId31"/>
    <p:sldId id="274" r:id="rId32"/>
    <p:sldId id="277" r:id="rId33"/>
    <p:sldId id="280" r:id="rId34"/>
    <p:sldId id="281" r:id="rId35"/>
    <p:sldId id="278" r:id="rId36"/>
    <p:sldId id="279" r:id="rId37"/>
    <p:sldId id="324" r:id="rId38"/>
    <p:sldId id="28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baseline="0" dirty="0"/>
              <a:t>Ilość uczniów Branżowej Szkoły I-go stopnia nr 53 biorących udział w badaniu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C8-40A2-85A4-31B79569B8E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C8-40A2-85A4-31B79569B8E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C8-40A2-85A4-31B79569B8E0}"/>
              </c:ext>
            </c:extLst>
          </c:dPt>
          <c:dLbls>
            <c:dLbl>
              <c:idx val="1"/>
              <c:layout>
                <c:manualLayout>
                  <c:x val="9.1171041119860116E-2"/>
                  <c:y val="-0.15631816856226305"/>
                </c:manualLayout>
              </c:layout>
              <c:tx>
                <c:rich>
                  <a:bodyPr/>
                  <a:lstStyle/>
                  <a:p>
                    <a:fld id="{30997FB9-5759-4419-979E-BB8B63C176B5}" type="VALUE">
                      <a:rPr lang="en-US"/>
                      <a:pPr/>
                      <a:t>[WARTOŚĆ]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C8-40A2-85A4-31B79569B8E0}"/>
                </c:ext>
              </c:extLst>
            </c:dLbl>
            <c:dLbl>
              <c:idx val="2"/>
              <c:layout>
                <c:manualLayout>
                  <c:x val="-5.5568422731062092E-2"/>
                  <c:y val="-6.91521104387723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5217F4-2C8E-4654-A016-41B3F00654E0}" type="VALUE">
                      <a:rPr lang="en-US"/>
                      <a:pPr>
                        <a:defRPr sz="1400" b="1"/>
                      </a:pPr>
                      <a:t>[WARTOŚĆ]</a:t>
                    </a:fld>
                    <a:r>
                      <a:rPr lang="en-US" baseline="0" dirty="0"/>
                      <a:t>;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946317590179024E-2"/>
                      <c:h val="0.11034139781455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C8-40A2-85A4-31B79569B8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7030A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liczebność_SB!$I$7:$I$9</c:f>
              <c:strCache>
                <c:ptCount val="3"/>
                <c:pt idx="0">
                  <c:v>Ilość uczniów SB nr 53</c:v>
                </c:pt>
                <c:pt idx="1">
                  <c:v>brało udział </c:v>
                </c:pt>
                <c:pt idx="2">
                  <c:v>nie brało udziału</c:v>
                </c:pt>
              </c:strCache>
            </c:strRef>
          </c:cat>
          <c:val>
            <c:numRef>
              <c:f>liczebność_SB!$J$7:$J$9</c:f>
              <c:numCache>
                <c:formatCode>0%</c:formatCode>
                <c:ptCount val="3"/>
                <c:pt idx="1">
                  <c:v>0.59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C8-40A2-85A4-31B79569B8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rgbClr val="FFFF00">
            <a:alpha val="16000"/>
          </a:srgbClr>
        </a:gs>
        <a:gs pos="100000">
          <a:srgbClr val="00B050"/>
        </a:gs>
        <a:gs pos="5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27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000" b="1" i="0" u="none" strike="noStrike" kern="1200" spc="0" baseline="0">
                <a:solidFill>
                  <a:schemeClr val="tx1"/>
                </a:solidFill>
                <a:latin typeface="Calibri"/>
              </a:defRPr>
            </a:pPr>
            <a:r>
              <a:rPr lang="pl-PL" sz="2000" b="1" i="0" u="none" strike="noStrike" kern="1200" cap="none" spc="0" baseline="0" dirty="0">
                <a:solidFill>
                  <a:schemeClr val="tx1"/>
                </a:solidFill>
                <a:uFillTx/>
                <a:latin typeface="Calibri"/>
              </a:rPr>
              <a:t>Uczniowie deklarujący przebieranie się na zajęcia wychowania fizycznego w Branżowej Szkoły I-go stopnia nr 53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328996573840965"/>
          <c:y val="0.16402756544784719"/>
          <c:w val="0.39227457678901251"/>
          <c:h val="0.72230934598728391"/>
        </c:manualLayout>
      </c:layout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B0F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7C7-4832-A39B-DE2699AEF03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7C7-4832-A39B-DE2699AEF03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7C7-4832-A39B-DE2699AEF03B}"/>
              </c:ext>
            </c:extLst>
          </c:dPt>
          <c:dLbls>
            <c:dLbl>
              <c:idx val="0"/>
              <c:layout>
                <c:manualLayout>
                  <c:x val="5.6274810886734306E-2"/>
                  <c:y val="-4.8720814908574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2000" b="1" i="0" u="none" strike="noStrike" kern="1200" baseline="0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7C7-4832-A39B-DE2699AEF03B}"/>
                </c:ext>
              </c:extLst>
            </c:dLbl>
            <c:dLbl>
              <c:idx val="1"/>
              <c:layout>
                <c:manualLayout>
                  <c:x val="-3.410843485834112E-2"/>
                  <c:y val="3.2366570045132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2000" b="1" i="0" u="none" strike="noStrike" kern="1200" baseline="0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7C7-4832-A39B-DE2699AEF03B}"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62743110236220478"/>
                  <c:y val="0.158356299212598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2000" b="1" i="0" u="none" strike="noStrike" kern="1200" baseline="0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7C7-4832-A39B-DE2699AEF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000" b="1" i="0" u="none" strike="noStrike" kern="1200" baseline="0">
                    <a:solidFill>
                      <a:schemeClr val="tx1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Arkusz1!$A$57:$B$57</c:f>
              <c:strCache>
                <c:ptCount val="2"/>
                <c:pt idx="0">
                  <c:v>przebiera się </c:v>
                </c:pt>
                <c:pt idx="1">
                  <c:v>nie przebiera się </c:v>
                </c:pt>
              </c:strCache>
            </c:strRef>
          </c:cat>
          <c:val>
            <c:numRef>
              <c:f>Arkusz1!$A$58:$B$58</c:f>
              <c:numCache>
                <c:formatCode>0%</c:formatCode>
                <c:ptCount val="2"/>
                <c:pt idx="0">
                  <c:v>0.38181818181818183</c:v>
                </c:pt>
                <c:pt idx="1">
                  <c:v>0.61818181818181817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C7-4832-A39B-DE2699AEF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162761400856639E-2"/>
          <c:y val="0.58996213677883158"/>
          <c:w val="0.22968121048361018"/>
          <c:h val="0.38468557818581656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2000" b="1" i="0" u="none" strike="noStrike" kern="1200" baseline="0">
              <a:solidFill>
                <a:schemeClr val="tx1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0"/>
  </c:chart>
  <c:spPr>
    <a:gradFill>
      <a:gsLst>
        <a:gs pos="0">
          <a:srgbClr val="00B0F0">
            <a:alpha val="74000"/>
          </a:srgbClr>
        </a:gs>
        <a:gs pos="100000">
          <a:srgbClr val="E7E6E6"/>
        </a:gs>
      </a:gsLst>
      <a:lin ang="2700000"/>
    </a:gra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900" b="0" i="0" u="none" strike="noStrike" kern="1200" baseline="0">
          <a:solidFill>
            <a:srgbClr val="000000"/>
          </a:solidFill>
          <a:latin typeface="Calibri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i="0" baseline="0"/>
              <a:t>Czy chciałbyś skorzystać z prysznica po lekcji w-f?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613476404753665E-2"/>
          <c:y val="0.11773757287972592"/>
          <c:w val="0.91923387562016845"/>
          <c:h val="0.7643515457514376"/>
        </c:manualLayout>
      </c:layout>
      <c:pie3DChart>
        <c:varyColors val="1"/>
        <c:ser>
          <c:idx val="0"/>
          <c:order val="0"/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47-4F84-944F-8BD9AFFB9EBD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47-4F84-944F-8BD9AFFB9EBD}"/>
              </c:ext>
            </c:extLst>
          </c:dPt>
          <c:dLbls>
            <c:dLbl>
              <c:idx val="0"/>
              <c:layout>
                <c:manualLayout>
                  <c:x val="6.3459097727010499E-2"/>
                  <c:y val="-7.38414377592113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164FB9-76A6-4C8D-BA33-99D54BD55C90}" type="VALUE">
                      <a:rPr lang="en-US" sz="2000" b="1" i="0" baseline="0"/>
                      <a:pPr>
                        <a:defRPr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47548171224189E-2"/>
                      <c:h val="0.119804919423240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47-4F84-944F-8BD9AFFB9EBD}"/>
                </c:ext>
              </c:extLst>
            </c:dLbl>
            <c:dLbl>
              <c:idx val="1"/>
              <c:layout>
                <c:manualLayout>
                  <c:x val="-2.7170805362725307E-2"/>
                  <c:y val="-0.181613271623489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4609B5-6FFE-4000-BAD6-3D5AE75E019F}" type="VALUE">
                      <a:rPr lang="en-US" sz="2000" b="1" i="0" baseline="0"/>
                      <a:pPr>
                        <a:defRPr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945816741754622E-2"/>
                      <c:h val="6.57972858354537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47-4F84-944F-8BD9AFFB9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Arkusz5!$A$59:$B$59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Arkusz5!$A$60:$B$60</c:f>
              <c:numCache>
                <c:formatCode>0%</c:formatCode>
                <c:ptCount val="2"/>
                <c:pt idx="0">
                  <c:v>0.38181818181818183</c:v>
                </c:pt>
                <c:pt idx="1">
                  <c:v>0.61818181818181817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7-4F84-944F-8BD9AFFB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rgbClr val="00B0F0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81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200" b="1" i="0" baseline="0"/>
              <a:t>Mycie głowy i włosów</a:t>
            </a:r>
          </a:p>
        </c:rich>
      </c:tx>
      <c:layout>
        <c:manualLayout>
          <c:xMode val="edge"/>
          <c:yMode val="edge"/>
          <c:x val="0.62302964569775854"/>
          <c:y val="5.5026455026455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921102324248515"/>
          <c:y val="8.4989209682123076E-2"/>
          <c:w val="0.50440282546026649"/>
          <c:h val="0.885827438236887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59-4B5F-A3E8-93C6B8C6FD59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59-4B5F-A3E8-93C6B8C6FD5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59-4B5F-A3E8-93C6B8C6FD5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59-4B5F-A3E8-93C6B8C6FD59}"/>
              </c:ext>
            </c:extLst>
          </c:dPt>
          <c:dLbls>
            <c:dLbl>
              <c:idx val="0"/>
              <c:layout>
                <c:manualLayout>
                  <c:x val="3.3406759916968107E-2"/>
                  <c:y val="5.39239550701323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8060808305521E-2"/>
                      <c:h val="6.06406810035842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59-4B5F-A3E8-93C6B8C6FD59}"/>
                </c:ext>
              </c:extLst>
            </c:dLbl>
            <c:dLbl>
              <c:idx val="1"/>
              <c:layout>
                <c:manualLayout>
                  <c:x val="4.7612200588385847E-2"/>
                  <c:y val="-1.3358839217678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003707823507608E-2"/>
                      <c:h val="7.18413978494623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759-4B5F-A3E8-93C6B8C6FD59}"/>
                </c:ext>
              </c:extLst>
            </c:dLbl>
            <c:dLbl>
              <c:idx val="2"/>
              <c:layout>
                <c:manualLayout>
                  <c:x val="-1.6685205784204678E-2"/>
                  <c:y val="1.6737751531058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3573105920153E-2"/>
                      <c:h val="6.55241935483870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759-4B5F-A3E8-93C6B8C6FD59}"/>
                </c:ext>
              </c:extLst>
            </c:dLbl>
            <c:dLbl>
              <c:idx val="3"/>
              <c:layout>
                <c:manualLayout>
                  <c:x val="-3.3117773515240471E-2"/>
                  <c:y val="1.012668275336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25126683969846E-2"/>
                      <c:h val="5.61603942652329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759-4B5F-A3E8-93C6B8C6F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Arkusz2!$A$59:$D$59</c:f>
              <c:strCache>
                <c:ptCount val="4"/>
                <c:pt idx="0">
                  <c:v>rano</c:v>
                </c:pt>
                <c:pt idx="1">
                  <c:v>wieczorem</c:v>
                </c:pt>
                <c:pt idx="2">
                  <c:v>raz na 3dni</c:v>
                </c:pt>
                <c:pt idx="3">
                  <c:v>raz na 7dni</c:v>
                </c:pt>
              </c:strCache>
            </c:strRef>
          </c:cat>
          <c:val>
            <c:numRef>
              <c:f>Arkusz2!$A$60:$D$60</c:f>
              <c:numCache>
                <c:formatCode>0%</c:formatCode>
                <c:ptCount val="4"/>
                <c:pt idx="0">
                  <c:v>0.10909090909090909</c:v>
                </c:pt>
                <c:pt idx="1">
                  <c:v>0.54545454545454541</c:v>
                </c:pt>
                <c:pt idx="2">
                  <c:v>0.25454545454545452</c:v>
                </c:pt>
                <c:pt idx="3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59-4B5F-A3E8-93C6B8C6F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14714863462021"/>
          <c:y val="0.19236662083906184"/>
          <c:w val="0.18792840699684771"/>
          <c:h val="0.72932650085405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23000">
          <a:schemeClr val="bg2"/>
        </a:gs>
        <a:gs pos="7000">
          <a:srgbClr val="00B0F0">
            <a:alpha val="74000"/>
          </a:srgbClr>
        </a:gs>
        <a:gs pos="50000">
          <a:schemeClr val="accent1">
            <a:lumMod val="45000"/>
            <a:lumOff val="55000"/>
          </a:schemeClr>
        </a:gs>
        <a:gs pos="68000">
          <a:schemeClr val="accent1">
            <a:lumMod val="45000"/>
            <a:lumOff val="55000"/>
          </a:schemeClr>
        </a:gs>
        <a:gs pos="81000">
          <a:schemeClr val="accent1">
            <a:lumMod val="30000"/>
            <a:lumOff val="70000"/>
          </a:schemeClr>
        </a:gs>
      </a:gsLst>
      <a:lin ang="27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 b="1" i="0" u="none" strike="noStrike" kern="1200" spc="0" baseline="0">
                <a:solidFill>
                  <a:schemeClr val="tx1"/>
                </a:solidFill>
                <a:latin typeface="Calibri"/>
              </a:defRPr>
            </a:pPr>
            <a:r>
              <a:rPr lang="pl-PL" sz="2600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Jak często myjesz swoje ciało?</a:t>
            </a:r>
          </a:p>
        </c:rich>
      </c:tx>
      <c:layout>
        <c:manualLayout>
          <c:xMode val="edge"/>
          <c:yMode val="edge"/>
          <c:x val="0.54603422430148341"/>
          <c:y val="5.3586545506314393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277299564922486E-2"/>
          <c:y val="3.0438878755974706E-2"/>
          <c:w val="0.47919492790802215"/>
          <c:h val="0.95432892922283019"/>
        </c:manualLayout>
      </c:layout>
      <c:pie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A58-460F-8686-F22CC798A7B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A58-460F-8686-F22CC798A7B5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A58-460F-8686-F22CC798A7B5}"/>
              </c:ext>
            </c:extLst>
          </c:dPt>
          <c:dPt>
            <c:idx val="3"/>
            <c:bubble3D val="0"/>
            <c:spPr>
              <a:solidFill>
                <a:srgbClr val="FF006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A58-460F-8686-F22CC798A7B5}"/>
              </c:ext>
            </c:extLst>
          </c:dPt>
          <c:dLbls>
            <c:dLbl>
              <c:idx val="0"/>
              <c:layout>
                <c:manualLayout>
                  <c:x val="1.6131671041119899E-2"/>
                  <c:y val="2.65456401283170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800" b="1" i="0" u="none" strike="noStrike" kern="1200" baseline="0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A58-460F-8686-F22CC798A7B5}"/>
                </c:ext>
              </c:extLst>
            </c:dLbl>
            <c:dLbl>
              <c:idx val="1"/>
              <c:layout>
                <c:manualLayout>
                  <c:x val="5.4486657917760195E-2"/>
                  <c:y val="-3.3904928550597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800" b="1" i="0" u="none" strike="noStrike" kern="1200" baseline="0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A58-460F-8686-F22CC798A7B5}"/>
                </c:ext>
              </c:extLst>
            </c:dLbl>
            <c:dLbl>
              <c:idx val="2"/>
              <c:layout>
                <c:manualLayout>
                  <c:x val="-2.179352580927385E-2"/>
                  <c:y val="-2.1611986001749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800" b="1" i="0" u="none" strike="noStrike" kern="1200" baseline="0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A58-460F-8686-F22CC798A7B5}"/>
                </c:ext>
              </c:extLst>
            </c:dLbl>
            <c:dLbl>
              <c:idx val="3"/>
              <c:layout>
                <c:manualLayout>
                  <c:x val="-4.3307524059492619E-2"/>
                  <c:y val="-1.9708369787109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800" b="1" i="0" u="none" strike="noStrike" kern="1200" baseline="0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A58-460F-8686-F22CC798A7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1" i="0" u="none" strike="noStrike" kern="1200" baseline="0">
                    <a:solidFill>
                      <a:schemeClr val="tx1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mycie_ciała!$A$59:$D$59</c:f>
              <c:strCache>
                <c:ptCount val="4"/>
                <c:pt idx="0">
                  <c:v>rano</c:v>
                </c:pt>
                <c:pt idx="1">
                  <c:v>wieczorem</c:v>
                </c:pt>
                <c:pt idx="2">
                  <c:v>raz na 3 dni</c:v>
                </c:pt>
                <c:pt idx="3">
                  <c:v>raz na 7 dni</c:v>
                </c:pt>
              </c:strCache>
            </c:strRef>
          </c:cat>
          <c:val>
            <c:numRef>
              <c:f>mycie_ciała!$A$60:$D$60</c:f>
              <c:numCache>
                <c:formatCode>0%</c:formatCode>
                <c:ptCount val="4"/>
                <c:pt idx="0">
                  <c:v>9.0909090909090912E-2</c:v>
                </c:pt>
                <c:pt idx="1">
                  <c:v>0.65454545454545454</c:v>
                </c:pt>
                <c:pt idx="2">
                  <c:v>0.2</c:v>
                </c:pt>
                <c:pt idx="3">
                  <c:v>5.4545454545454543E-2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58-460F-8686-F22CC798A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73803060315181"/>
          <c:y val="0.1684218851174677"/>
          <c:w val="0.18372522660057572"/>
          <c:h val="0.725959735259081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2000" b="1" i="0" u="none" strike="noStrike" kern="1200" baseline="0">
              <a:solidFill>
                <a:schemeClr val="tx1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0"/>
  </c:chart>
  <c:spPr>
    <a:gradFill>
      <a:gsLst>
        <a:gs pos="0">
          <a:srgbClr val="00B0F0">
            <a:alpha val="74000"/>
          </a:srgbClr>
        </a:gs>
        <a:gs pos="100000">
          <a:srgbClr val="E7E6E6"/>
        </a:gs>
      </a:gsLst>
      <a:lin ang="2700000"/>
    </a:gra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900" b="0" i="0" u="none" strike="noStrike" kern="1200" baseline="0">
          <a:solidFill>
            <a:srgbClr val="000000"/>
          </a:solidFill>
          <a:latin typeface="Calibri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i="0" baseline="0" dirty="0"/>
              <a:t>Mycie zębów uczniów Szkoły Branżowej</a:t>
            </a:r>
          </a:p>
        </c:rich>
      </c:tx>
      <c:layout>
        <c:manualLayout>
          <c:xMode val="edge"/>
          <c:yMode val="edge"/>
          <c:x val="0.46910633614135799"/>
          <c:y val="3.8392050587172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2858740869545705E-2"/>
          <c:y val="0.10389397463528441"/>
          <c:w val="0.49323300347382737"/>
          <c:h val="0.87558663906849044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92-4649-BAA9-5DA7F54BCF12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92-4649-BAA9-5DA7F54BCF1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92-4649-BAA9-5DA7F54BCF1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92-4649-BAA9-5DA7F54BCF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92-4649-BAA9-5DA7F54BCF1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D14B45-339D-482C-AF0F-08176682B598}" type="VALUE">
                      <a:rPr lang="en-US" sz="1400" b="1" i="0" baseline="0"/>
                      <a:pPr>
                        <a:defRPr sz="1400" b="1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92-4649-BAA9-5DA7F54BCF1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07B6A2-AB02-470F-91F0-2AB7C2F82A34}" type="VALUE">
                      <a:rPr lang="en-US" sz="1400" b="1" i="0" baseline="0"/>
                      <a:pPr>
                        <a:defRPr sz="1400" b="1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92-4649-BAA9-5DA7F54BCF1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92-4649-BAA9-5DA7F54BCF1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92-4649-BAA9-5DA7F54BC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Arkusz3!$A$59:$E$59</c:f>
              <c:strCache>
                <c:ptCount val="4"/>
                <c:pt idx="0">
                  <c:v>rano </c:v>
                </c:pt>
                <c:pt idx="1">
                  <c:v>wieczorem </c:v>
                </c:pt>
                <c:pt idx="2">
                  <c:v>2xdziennie</c:v>
                </c:pt>
                <c:pt idx="3">
                  <c:v>kilka razy dziennie</c:v>
                </c:pt>
              </c:strCache>
            </c:strRef>
          </c:cat>
          <c:val>
            <c:numRef>
              <c:f>Arkusz3!$A$60:$E$60</c:f>
              <c:numCache>
                <c:formatCode>0%</c:formatCode>
                <c:ptCount val="5"/>
                <c:pt idx="0">
                  <c:v>0.16363636363636364</c:v>
                </c:pt>
                <c:pt idx="1">
                  <c:v>0.23636363636363636</c:v>
                </c:pt>
                <c:pt idx="2">
                  <c:v>0.49090909090909091</c:v>
                </c:pt>
                <c:pt idx="3">
                  <c:v>0.10909090909090909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92-4649-BAA9-5DA7F54BC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66258837454348363"/>
          <c:y val="0.1981104496084331"/>
          <c:w val="0.24072665188611328"/>
          <c:h val="0.72500515687571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23000">
          <a:schemeClr val="bg2"/>
        </a:gs>
        <a:gs pos="7000">
          <a:srgbClr val="00B0F0">
            <a:alpha val="74000"/>
          </a:srgbClr>
        </a:gs>
        <a:gs pos="50000">
          <a:schemeClr val="accent1">
            <a:lumMod val="45000"/>
            <a:lumOff val="55000"/>
          </a:schemeClr>
        </a:gs>
        <a:gs pos="68000">
          <a:schemeClr val="accent1">
            <a:lumMod val="45000"/>
            <a:lumOff val="55000"/>
          </a:schemeClr>
        </a:gs>
        <a:gs pos="81000">
          <a:schemeClr val="accent1">
            <a:lumMod val="30000"/>
            <a:lumOff val="70000"/>
          </a:schemeClr>
        </a:gs>
      </a:gsLst>
      <a:lin ang="27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i="0" baseline="0"/>
              <a:t>Używanie perfum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95-490B-9451-0684A26D71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95-490B-9451-0684A26D71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95-490B-9451-0684A26D7114}"/>
              </c:ext>
            </c:extLst>
          </c:dPt>
          <c:dLbls>
            <c:dLbl>
              <c:idx val="0"/>
              <c:layout>
                <c:manualLayout>
                  <c:x val="5.5510717410323707E-2"/>
                  <c:y val="-0.11450167687372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95-490B-9451-0684A26D7114}"/>
                </c:ext>
              </c:extLst>
            </c:dLbl>
            <c:dLbl>
              <c:idx val="1"/>
              <c:layout>
                <c:manualLayout>
                  <c:x val="-1.4063648293963255E-2"/>
                  <c:y val="1.382436570428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95-490B-9451-0684A26D7114}"/>
                </c:ext>
              </c:extLst>
            </c:dLbl>
            <c:dLbl>
              <c:idx val="2"/>
              <c:layout>
                <c:manualLayout>
                  <c:x val="1.0059055118110236E-2"/>
                  <c:y val="-6.728455818022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95-490B-9451-0684A26D7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Arkusz4!$A$59:$C$59</c:f>
              <c:strCache>
                <c:ptCount val="3"/>
                <c:pt idx="0">
                  <c:v>codziennie</c:v>
                </c:pt>
                <c:pt idx="1">
                  <c:v>na wielkie okazje</c:v>
                </c:pt>
                <c:pt idx="2">
                  <c:v>nie lubię perfum</c:v>
                </c:pt>
              </c:strCache>
            </c:strRef>
          </c:cat>
          <c:val>
            <c:numRef>
              <c:f>Arkusz4!$A$60:$C$60</c:f>
              <c:numCache>
                <c:formatCode>0%</c:formatCode>
                <c:ptCount val="3"/>
                <c:pt idx="0">
                  <c:v>0.5636363636363636</c:v>
                </c:pt>
                <c:pt idx="1">
                  <c:v>0.21818181818181817</c:v>
                </c:pt>
                <c:pt idx="2">
                  <c:v>0.21818181818181817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95-490B-9451-0684A26D7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rgbClr val="00B0F0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81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2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23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89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25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82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08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98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4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54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53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23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8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7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1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32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57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F4918-A59F-4DF7-B860-6B9C2C5CAE5A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2B5D-B490-4545-A619-CE977DDEF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598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emini.pl/poradnik/artykul/mikrobiom-skory-czym-jest-i-jaka-pelni-rol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rmatic.pl/aestheticbusiness/2021/06/21/mezoterapia-owslosionej-skory-glowy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limnie.com/choroby/roza-zakazna-bakteryjna-choroba-skory-czerwona-choroba" TargetMode="External"/><Relationship Id="rId2" Type="http://schemas.openxmlformats.org/officeDocument/2006/relationships/hyperlink" Target="https://www.sedimed.pl/zapalenie-mieszkow-wlosowy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s://www.poradnikzdrowie.pl/zdrowie/dermatologia/liszajec-zakazny-przyczyny-objawy-leczenie-aa-wKGF-4Zin-3yxR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koona.pl/produkt/dezodorant-w-kremie-imbir-rozmaryn" TargetMode="Externa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cXYfDAzHw" TargetMode="External"/><Relationship Id="rId2" Type="http://schemas.openxmlformats.org/officeDocument/2006/relationships/hyperlink" Target="https://www.youtube.com/watch?v=py2RQxr5l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E4410A-D9EA-468D-9C1F-0344CC178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14" y="293370"/>
            <a:ext cx="10335759" cy="3329581"/>
          </a:xfrm>
        </p:spPr>
        <p:txBody>
          <a:bodyPr/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Czy pot ma zapach?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3C8351-7DEC-4F10-A1F2-E29D97898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15" y="4599469"/>
            <a:ext cx="5188695" cy="909791"/>
          </a:xfrm>
        </p:spPr>
        <p:txBody>
          <a:bodyPr>
            <a:normAutofit/>
          </a:bodyPr>
          <a:lstStyle/>
          <a:p>
            <a:r>
              <a:rPr lang="pl-PL" dirty="0"/>
              <a:t>O co chodzi z tym zapachem?</a:t>
            </a:r>
          </a:p>
        </p:txBody>
      </p:sp>
    </p:spTree>
    <p:extLst>
      <p:ext uri="{BB962C8B-B14F-4D97-AF65-F5344CB8AC3E}">
        <p14:creationId xmlns:p14="http://schemas.microsoft.com/office/powerpoint/2010/main" val="289489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A7123-0600-483B-9576-364ED205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87" y="117552"/>
            <a:ext cx="3915053" cy="894502"/>
          </a:xfrm>
        </p:spPr>
        <p:txBody>
          <a:bodyPr/>
          <a:lstStyle/>
          <a:p>
            <a:r>
              <a:rPr lang="pl-PL" dirty="0"/>
              <a:t>Feromony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D443F5-B1D2-4F08-813F-27F12AB9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87" y="1012054"/>
            <a:ext cx="7382639" cy="572839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Feromon to substancja dająca sygnał chemiczny, niewyczuwalna tradycyjnym zmysłem powonienia.</a:t>
            </a:r>
          </a:p>
          <a:p>
            <a:r>
              <a:rPr lang="pl-PL" dirty="0"/>
              <a:t>Feromony są odbierane przez narząd lemieszowo-nosowy, a następnie dociera bezpośrednio do mózgu człowieka (podwzgórze).</a:t>
            </a:r>
          </a:p>
          <a:p>
            <a:r>
              <a:rPr lang="pl-PL" dirty="0"/>
              <a:t>Odbiór feromonów jest kwestią indywidualną. Przyjmuje się, że 5% ludzi nie jest zdolnych do wyczuwania feromonów. </a:t>
            </a:r>
          </a:p>
          <a:p>
            <a:r>
              <a:rPr lang="pl-PL" dirty="0"/>
              <a:t>Feromony działają na podświadomość, mogą wywoływać określoną reakcję, nieś ze sobą pewną informację, wpływać na nastrój lub wydzielanie hormonów. </a:t>
            </a:r>
          </a:p>
          <a:p>
            <a:r>
              <a:rPr lang="pl-PL" dirty="0"/>
              <a:t>Wyodrębniono kilka substancji, które działają u ludzi, ale wciąż jest niewiele badań potwierdzających ich działanie. </a:t>
            </a:r>
          </a:p>
          <a:p>
            <a:r>
              <a:rPr lang="pl-PL" dirty="0"/>
              <a:t>Feromony zostały dobrze przebadane u pszczół </a:t>
            </a:r>
          </a:p>
          <a:p>
            <a:pPr lvl="1"/>
            <a:r>
              <a:rPr lang="pl-PL" dirty="0"/>
              <a:t>sterują organizacją prac wszystkich kast pszczół, </a:t>
            </a:r>
          </a:p>
          <a:p>
            <a:pPr lvl="1"/>
            <a:r>
              <a:rPr lang="pl-PL" dirty="0"/>
              <a:t>pro­dukowane są przez wszystkie dorosłe postacie pszczół, a nawet przez larwy. 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3ED4314-98AD-48F4-BA79-FD492C214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8544" r="10604" b="2783"/>
          <a:stretch/>
        </p:blipFill>
        <p:spPr>
          <a:xfrm>
            <a:off x="9255261" y="4196344"/>
            <a:ext cx="2317072" cy="254358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A0F2A51-3124-402B-88C4-5CD5E0141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r="16400"/>
          <a:stretch/>
        </p:blipFill>
        <p:spPr>
          <a:xfrm>
            <a:off x="7820126" y="118075"/>
            <a:ext cx="4142104" cy="363154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E1B4503-77E2-4989-A135-E848C6E6A043}"/>
              </a:ext>
            </a:extLst>
          </p:cNvPr>
          <p:cNvSpPr txBox="1"/>
          <p:nvPr/>
        </p:nvSpPr>
        <p:spPr>
          <a:xfrm>
            <a:off x="7820126" y="3749616"/>
            <a:ext cx="425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https://zielona.interia.pl/przyroda/news-nowa-pszczola-w-polsce-lubi-cmentarze-i-zwiastuje-cos-niepok,nId,7361648</a:t>
            </a:r>
          </a:p>
        </p:txBody>
      </p:sp>
    </p:spTree>
    <p:extLst>
      <p:ext uri="{BB962C8B-B14F-4D97-AF65-F5344CB8AC3E}">
        <p14:creationId xmlns:p14="http://schemas.microsoft.com/office/powerpoint/2010/main" val="335674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D0A15-4F30-43EA-AA46-7AD9BB1B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Mikrobiota</a:t>
            </a:r>
            <a:r>
              <a:rPr lang="pl-PL" dirty="0"/>
              <a:t> skóry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EDA6E-D092-46E0-B09F-A828D048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8" y="2261419"/>
            <a:ext cx="9490395" cy="414386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Skóra ma około 2 m</a:t>
            </a:r>
            <a:r>
              <a:rPr lang="pl-PL" baseline="30000" dirty="0"/>
              <a:t>2</a:t>
            </a:r>
            <a:r>
              <a:rPr lang="pl-PL" dirty="0"/>
              <a:t> powierzchni, ale jeśli wliczymy wszystkie szczeliny tworzone przez gruczoły, włosy i mieszki włosowe mikroorganizmy bytujące na skórze mogą zasiedlać nawet 25m</a:t>
            </a:r>
            <a:r>
              <a:rPr lang="pl-PL" baseline="30000" dirty="0"/>
              <a:t>2</a:t>
            </a:r>
            <a:r>
              <a:rPr lang="pl-PL" dirty="0"/>
              <a:t> skóry. </a:t>
            </a:r>
          </a:p>
          <a:p>
            <a:r>
              <a:rPr lang="pl-PL" dirty="0"/>
              <a:t>Obecne na skórze bakterie i grzyby (</a:t>
            </a:r>
            <a:r>
              <a:rPr lang="pl-PL" dirty="0" err="1"/>
              <a:t>mikrobiom</a:t>
            </a:r>
            <a:r>
              <a:rPr lang="pl-PL" dirty="0"/>
              <a:t>) rozkładają pot i </a:t>
            </a:r>
            <a:r>
              <a:rPr lang="pl-PL" dirty="0" err="1"/>
              <a:t>sebum</a:t>
            </a:r>
            <a:r>
              <a:rPr lang="pl-PL" dirty="0"/>
              <a:t>, dzięki temu:</a:t>
            </a:r>
          </a:p>
          <a:p>
            <a:pPr lvl="1"/>
            <a:r>
              <a:rPr lang="pl-PL" dirty="0"/>
              <a:t>uszczelniają barierę naskórka, </a:t>
            </a:r>
          </a:p>
          <a:p>
            <a:pPr lvl="1"/>
            <a:r>
              <a:rPr lang="pl-PL" dirty="0"/>
              <a:t>zapobiegają nadmiernej ucieczce wody, </a:t>
            </a:r>
          </a:p>
          <a:p>
            <a:pPr lvl="1"/>
            <a:r>
              <a:rPr lang="pl-PL" dirty="0"/>
              <a:t>wzmacniają odporność skóry na szkodliwy wpływ czynników zewnętrznych, np. promieniowanie UV,</a:t>
            </a:r>
          </a:p>
          <a:p>
            <a:pPr lvl="1"/>
            <a:r>
              <a:rPr lang="pl-PL" dirty="0"/>
              <a:t>wiele innych korzyści.</a:t>
            </a:r>
          </a:p>
          <a:p>
            <a:pPr marL="457200" lvl="1" indent="0">
              <a:buNone/>
            </a:pPr>
            <a:endParaRPr lang="pl-PL" sz="1000" dirty="0">
              <a:hlinkClick r:id="rId2"/>
            </a:endParaRPr>
          </a:p>
          <a:p>
            <a:pPr marL="457200" lvl="1" indent="0">
              <a:buNone/>
            </a:pPr>
            <a:r>
              <a:rPr lang="pl-PL" sz="1000" dirty="0">
                <a:hlinkClick r:id="rId2"/>
              </a:rPr>
              <a:t>Źródło: https://gemini.pl/poradnik/artykul/mikrobiom-skory-czym-jest-i-jaka-pelni-role/</a:t>
            </a:r>
            <a:r>
              <a:rPr lang="pl-PL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53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2F30E-0335-463D-B1C3-C1C5C799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6" y="144605"/>
            <a:ext cx="7582267" cy="1067969"/>
          </a:xfrm>
        </p:spPr>
        <p:txBody>
          <a:bodyPr/>
          <a:lstStyle/>
          <a:p>
            <a:r>
              <a:rPr lang="pl-PL" dirty="0" err="1"/>
              <a:t>Mikrobiom</a:t>
            </a:r>
            <a:r>
              <a:rPr lang="pl-PL" dirty="0"/>
              <a:t> skóry owłosionej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6C51BE-5F27-40C5-AEDC-CC5E556B4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130" y="1904428"/>
            <a:ext cx="4817135" cy="4058980"/>
          </a:xfrm>
        </p:spPr>
        <p:txBody>
          <a:bodyPr>
            <a:normAutofit/>
          </a:bodyPr>
          <a:lstStyle/>
          <a:p>
            <a:r>
              <a:rPr lang="pl-PL" dirty="0"/>
              <a:t>Każdy centymetr kwadratowy skóry zamieszkują miliardy mikroorganizmów</a:t>
            </a:r>
          </a:p>
          <a:p>
            <a:pPr lvl="1"/>
            <a:r>
              <a:rPr lang="pl-PL" sz="1800" dirty="0"/>
              <a:t>Skóra owłosiona głowy jest szczególnie bogata  w mikroorganizmy ze względu na sprzyjające warunki: </a:t>
            </a:r>
          </a:p>
          <a:p>
            <a:pPr lvl="2"/>
            <a:r>
              <a:rPr lang="pl-PL" sz="1800" dirty="0"/>
              <a:t>wysoką wilgotność (pot); </a:t>
            </a:r>
          </a:p>
          <a:p>
            <a:pPr lvl="2"/>
            <a:r>
              <a:rPr lang="pl-PL" sz="1800" dirty="0"/>
              <a:t>wyższą temperaturę (niż na nieowłosionych obszarach); </a:t>
            </a:r>
          </a:p>
          <a:p>
            <a:pPr lvl="2"/>
            <a:r>
              <a:rPr lang="pl-PL" sz="1800" dirty="0"/>
              <a:t>wydzielanie </a:t>
            </a:r>
            <a:r>
              <a:rPr lang="pl-PL" sz="1800" dirty="0" err="1"/>
              <a:t>sebum</a:t>
            </a:r>
            <a:r>
              <a:rPr lang="pl-PL" sz="1800" dirty="0"/>
              <a:t> stanowiącego doskonałą pożywkę dla bakterii i grzybów.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7F4391C3-7A3B-4C50-91D3-3137047A8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223833"/>
            <a:ext cx="5447071" cy="4058980"/>
          </a:xfrm>
        </p:spPr>
        <p:txBody>
          <a:bodyPr>
            <a:normAutofit/>
          </a:bodyPr>
          <a:lstStyle/>
          <a:p>
            <a:r>
              <a:rPr lang="pl-PL" b="1" dirty="0">
                <a:hlinkClick r:id="rId2"/>
              </a:rPr>
              <a:t>Owłosiona skóra głowy</a:t>
            </a:r>
            <a:r>
              <a:rPr lang="pl-PL" dirty="0"/>
              <a:t> obfituje w </a:t>
            </a:r>
            <a:r>
              <a:rPr lang="pl-PL" dirty="0" err="1"/>
              <a:t>lipofilne</a:t>
            </a:r>
            <a:r>
              <a:rPr lang="pl-PL" dirty="0"/>
              <a:t> drożdżaki z rodzaju </a:t>
            </a:r>
            <a:r>
              <a:rPr lang="pl-PL" i="1" dirty="0" err="1"/>
              <a:t>Malassezia</a:t>
            </a:r>
            <a:r>
              <a:rPr lang="pl-PL" i="1" dirty="0"/>
              <a:t>, </a:t>
            </a:r>
            <a:r>
              <a:rPr lang="pl-PL" dirty="0"/>
              <a:t>gdzie największe znaczenie kliniczne mają gatunki </a:t>
            </a:r>
            <a:r>
              <a:rPr lang="pl-PL" i="1" dirty="0" err="1"/>
              <a:t>Malassezia</a:t>
            </a:r>
            <a:r>
              <a:rPr lang="pl-PL" i="1" dirty="0"/>
              <a:t> </a:t>
            </a:r>
            <a:r>
              <a:rPr lang="pl-PL" i="1" dirty="0" err="1"/>
              <a:t>furfur</a:t>
            </a:r>
            <a:r>
              <a:rPr lang="pl-PL" i="1" dirty="0"/>
              <a:t>, </a:t>
            </a:r>
            <a:r>
              <a:rPr lang="pl-PL" i="1" dirty="0" err="1"/>
              <a:t>Malassezia</a:t>
            </a:r>
            <a:r>
              <a:rPr lang="pl-PL" i="1" dirty="0"/>
              <a:t> </a:t>
            </a:r>
            <a:r>
              <a:rPr lang="pl-PL" i="1" dirty="0" err="1"/>
              <a:t>globosa</a:t>
            </a:r>
            <a:r>
              <a:rPr lang="pl-PL" i="1" dirty="0"/>
              <a:t>, </a:t>
            </a:r>
            <a:r>
              <a:rPr lang="pl-PL" i="1" dirty="0" err="1"/>
              <a:t>Malassezia</a:t>
            </a:r>
            <a:r>
              <a:rPr lang="pl-PL" i="1" dirty="0"/>
              <a:t> </a:t>
            </a:r>
            <a:r>
              <a:rPr lang="pl-PL" i="1" dirty="0" err="1"/>
              <a:t>restricta</a:t>
            </a:r>
            <a:r>
              <a:rPr lang="pl-PL" dirty="0"/>
              <a:t>. </a:t>
            </a:r>
          </a:p>
          <a:p>
            <a:r>
              <a:rPr lang="pl-PL" dirty="0"/>
              <a:t>Łojotokowe zapalenie skóry (ŁZS) czy też łupież to problemy, które mogą wynikać z zachwiania równowagi pomiędzy bakteriami i grzybami – na korzyść grzybów. </a:t>
            </a:r>
          </a:p>
        </p:txBody>
      </p:sp>
    </p:spTree>
    <p:extLst>
      <p:ext uri="{BB962C8B-B14F-4D97-AF65-F5344CB8AC3E}">
        <p14:creationId xmlns:p14="http://schemas.microsoft.com/office/powerpoint/2010/main" val="202698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15015-F942-4607-9CFE-55564B36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7672266" cy="1154140"/>
          </a:xfrm>
        </p:spPr>
        <p:txBody>
          <a:bodyPr/>
          <a:lstStyle/>
          <a:p>
            <a:r>
              <a:rPr lang="pl-PL" dirty="0" err="1"/>
              <a:t>Mikrobiom</a:t>
            </a:r>
            <a:r>
              <a:rPr lang="pl-PL" dirty="0"/>
              <a:t> skóry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C0D525-071E-40F9-BA05-F36B22F3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219" y="1759974"/>
            <a:ext cx="9308961" cy="4466614"/>
          </a:xfrm>
        </p:spPr>
        <p:txBody>
          <a:bodyPr>
            <a:normAutofit/>
          </a:bodyPr>
          <a:lstStyle/>
          <a:p>
            <a:r>
              <a:rPr lang="pl-PL" dirty="0"/>
              <a:t>Ważne słowa:</a:t>
            </a:r>
          </a:p>
          <a:p>
            <a:pPr lvl="1"/>
            <a:r>
              <a:rPr lang="pl-PL" b="1" dirty="0" err="1"/>
              <a:t>Probiotyk</a:t>
            </a:r>
            <a:r>
              <a:rPr lang="pl-PL" b="1" dirty="0"/>
              <a:t> </a:t>
            </a:r>
            <a:r>
              <a:rPr lang="pl-PL" dirty="0"/>
              <a:t> to z greckiego </a:t>
            </a:r>
            <a:r>
              <a:rPr lang="pl-PL" i="1" dirty="0"/>
              <a:t>pro bios </a:t>
            </a:r>
            <a:r>
              <a:rPr lang="pl-PL" dirty="0"/>
              <a:t>żywe mikroorganizmy działające korzystnie na organizm człowieka. </a:t>
            </a:r>
          </a:p>
          <a:p>
            <a:pPr lvl="2"/>
            <a:r>
              <a:rPr lang="pl-PL" dirty="0"/>
              <a:t>Poza skórą występują w jamie ustnej, układzie pokarmowym.</a:t>
            </a:r>
          </a:p>
          <a:p>
            <a:pPr lvl="2"/>
            <a:r>
              <a:rPr lang="pl-PL" dirty="0" err="1"/>
              <a:t>Probiotyki</a:t>
            </a:r>
            <a:r>
              <a:rPr lang="pl-PL" dirty="0"/>
              <a:t> odpowiadają jednocześnie za utrzymanie prawidłowej flory bakteryjnej i nie pozwalają na namnażanie się tak zwanych złych bakterii czy grzybów.</a:t>
            </a:r>
          </a:p>
          <a:p>
            <a:pPr lvl="1"/>
            <a:r>
              <a:rPr lang="pl-PL" b="1" dirty="0"/>
              <a:t>Prebiotyki </a:t>
            </a:r>
            <a:r>
              <a:rPr lang="pl-PL" dirty="0"/>
              <a:t>to substancje stymulujące, zwiększające ilość pożytecznych bakterii (węglowodany z grupy oligosacharydów i polisacharydów).</a:t>
            </a:r>
          </a:p>
          <a:p>
            <a:pPr lvl="1"/>
            <a:r>
              <a:rPr lang="pl-PL" b="1" dirty="0" err="1"/>
              <a:t>Postbiotyki</a:t>
            </a:r>
            <a:r>
              <a:rPr lang="pl-PL" b="1" dirty="0"/>
              <a:t> </a:t>
            </a:r>
            <a:r>
              <a:rPr lang="pl-PL" dirty="0"/>
              <a:t>to metabolity (produkty przemiany materii) bakterii </a:t>
            </a:r>
            <a:r>
              <a:rPr lang="pl-PL" dirty="0" err="1"/>
              <a:t>probiotycznych</a:t>
            </a:r>
            <a:r>
              <a:rPr lang="pl-PL" dirty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0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17D429-629D-460D-B234-2FCD716E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ttps://kreatorniazmian.pl/wp-content/uploads/2023/02/Syntetyzowane-przez-bakterie-cza%CC%A8steczki.png">
            <a:extLst>
              <a:ext uri="{FF2B5EF4-FFF2-40B4-BE49-F238E27FC236}">
                <a16:creationId xmlns:a16="http://schemas.microsoft.com/office/drawing/2014/main" id="{122F2C2C-AA2E-4FC2-BA6D-599CBC8A91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8" y="373842"/>
            <a:ext cx="9743768" cy="611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02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0BCB27-6280-48DD-8743-EA191A9C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452718"/>
            <a:ext cx="11512346" cy="1400530"/>
          </a:xfrm>
        </p:spPr>
        <p:txBody>
          <a:bodyPr/>
          <a:lstStyle/>
          <a:p>
            <a:r>
              <a:rPr lang="pl-PL" dirty="0"/>
              <a:t>W wyniku omówionych procesów powstaje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7EDDAE-18AA-47F6-BE64-ABFCEAED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22" y="1616570"/>
            <a:ext cx="10312811" cy="4788712"/>
          </a:xfrm>
        </p:spPr>
        <p:txBody>
          <a:bodyPr>
            <a:normAutofit/>
          </a:bodyPr>
          <a:lstStyle/>
          <a:p>
            <a:r>
              <a:rPr lang="pl-PL" dirty="0"/>
              <a:t>Mieszanina łoju i potu tworzy na skórze emulsję, która działa jak krem ochronny, ale również stanowi pokarm dla bakterii zasiedlających.</a:t>
            </a:r>
          </a:p>
          <a:p>
            <a:endParaRPr lang="pl-PL" dirty="0"/>
          </a:p>
          <a:p>
            <a:r>
              <a:rPr lang="pl-PL" dirty="0"/>
              <a:t>Podobnie złuszczające się </a:t>
            </a:r>
            <a:r>
              <a:rPr lang="pl-PL"/>
              <a:t>komórki naskórka </a:t>
            </a:r>
            <a:r>
              <a:rPr lang="pl-PL" dirty="0"/>
              <a:t>to  świetna odżywka dla naszego </a:t>
            </a:r>
            <a:r>
              <a:rPr lang="pl-PL" dirty="0" err="1"/>
              <a:t>mikrobiomu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Mikrobiom</a:t>
            </a:r>
            <a:r>
              <a:rPr lang="pl-PL" dirty="0"/>
              <a:t> jest pierwszym oddziałem walczącym z drobnoustrojami chorobotwórczymi próbującymi wejść do wnętrza naszego organizmu.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Taką mieszaninę trzeba myć minimum 1x dziennie w innym wypadku musimy liczyć się z konsekwencjami braku higieny. </a:t>
            </a:r>
          </a:p>
        </p:txBody>
      </p:sp>
    </p:spTree>
    <p:extLst>
      <p:ext uri="{BB962C8B-B14F-4D97-AF65-F5344CB8AC3E}">
        <p14:creationId xmlns:p14="http://schemas.microsoft.com/office/powerpoint/2010/main" val="98715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95FE9-F8AA-4CEE-A3B7-6CB9D8E8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15" y="505984"/>
            <a:ext cx="9404723" cy="1029853"/>
          </a:xfrm>
        </p:spPr>
        <p:txBody>
          <a:bodyPr/>
          <a:lstStyle/>
          <a:p>
            <a:r>
              <a:rPr lang="pl-PL" dirty="0"/>
              <a:t>Konsekwencje braku higieny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278C94-0B8B-4DD7-AF21-9D52A0DA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40" y="1466992"/>
            <a:ext cx="5537185" cy="5022298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Odrzucenie społeczne</a:t>
            </a:r>
          </a:p>
          <a:p>
            <a:pPr lvl="1"/>
            <a:r>
              <a:rPr lang="pl-PL" dirty="0"/>
              <a:t>Brak akceptacji w środowisku rówieśniczym.</a:t>
            </a:r>
          </a:p>
          <a:p>
            <a:r>
              <a:rPr lang="pl-PL" dirty="0"/>
              <a:t>Pasożytnicze, bakteryjne i wirusowe choroby nie tylko skóry, ale całego organizmu np. choroby „brudnych rąk” np. </a:t>
            </a:r>
          </a:p>
          <a:p>
            <a:pPr lvl="1"/>
            <a:r>
              <a:rPr lang="pl-PL" dirty="0"/>
              <a:t>wirusowe zapalenie wątroby typu A i E,</a:t>
            </a:r>
          </a:p>
          <a:p>
            <a:pPr lvl="1"/>
            <a:r>
              <a:rPr lang="pl-PL" dirty="0"/>
              <a:t>dur brzuszny, biegunka </a:t>
            </a:r>
            <a:r>
              <a:rPr lang="pl-PL" dirty="0" err="1"/>
              <a:t>rotawirusowa</a:t>
            </a:r>
            <a:r>
              <a:rPr lang="pl-PL" dirty="0"/>
              <a:t>, zatrucia pokarmowe,</a:t>
            </a:r>
          </a:p>
          <a:p>
            <a:pPr lvl="1"/>
            <a:r>
              <a:rPr lang="pl-PL" dirty="0"/>
              <a:t>owsica, tasiemczyca, glistnica, lamblioza itp..</a:t>
            </a:r>
          </a:p>
          <a:p>
            <a:r>
              <a:rPr lang="pl-PL" dirty="0"/>
              <a:t>Trądzik pospolity u młodzieży.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E99A79B-0962-4E64-A3B0-EF57ADD8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84" y="2467896"/>
            <a:ext cx="6004176" cy="251490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F0670A6-5AF1-4673-9EF4-122A44C26108}"/>
              </a:ext>
            </a:extLst>
          </p:cNvPr>
          <p:cNvSpPr txBox="1"/>
          <p:nvPr/>
        </p:nvSpPr>
        <p:spPr>
          <a:xfrm>
            <a:off x="5928484" y="4982803"/>
            <a:ext cx="6096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https://www.aptekaolmed.pl/blog/artykul/choroba-brudnych-rak-czyli-zoltaczka-pokarmowa-higiena-objawy-profilaktyka-wirusowego-zapalenia-watroby-typu-a-wzw-a,461.html</a:t>
            </a:r>
          </a:p>
        </p:txBody>
      </p:sp>
    </p:spTree>
    <p:extLst>
      <p:ext uri="{BB962C8B-B14F-4D97-AF65-F5344CB8AC3E}">
        <p14:creationId xmlns:p14="http://schemas.microsoft.com/office/powerpoint/2010/main" val="102752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599" y="132330"/>
            <a:ext cx="8327922" cy="1297858"/>
          </a:xfrm>
        </p:spPr>
        <p:txBody>
          <a:bodyPr/>
          <a:lstStyle/>
          <a:p>
            <a:r>
              <a:rPr lang="pl-PL" sz="3600" dirty="0"/>
              <a:t>Konsekwencje braku higieny –</a:t>
            </a:r>
            <a:br>
              <a:rPr lang="pl-PL" sz="3600" dirty="0"/>
            </a:br>
            <a:r>
              <a:rPr lang="pl-PL" sz="3600" dirty="0"/>
              <a:t>przykłady 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762A57D3-11D8-40D6-92B2-60041985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74" y="1430187"/>
            <a:ext cx="4316360" cy="440034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Przewlekłe zapalenie ropne mieszków włosowych – Figówka – </a:t>
            </a:r>
            <a:r>
              <a:rPr lang="pl-PL" i="1" dirty="0" err="1"/>
              <a:t>Sycosis</a:t>
            </a:r>
            <a:r>
              <a:rPr lang="pl-PL" i="1" dirty="0"/>
              <a:t> </a:t>
            </a:r>
            <a:r>
              <a:rPr lang="pl-PL" i="1" dirty="0" err="1"/>
              <a:t>staphylogenes</a:t>
            </a:r>
            <a:r>
              <a:rPr lang="pl-PL" i="1" dirty="0"/>
              <a:t>, </a:t>
            </a:r>
            <a:r>
              <a:rPr lang="pl-PL" i="1" dirty="0" err="1"/>
              <a:t>Folliculitis</a:t>
            </a:r>
            <a:r>
              <a:rPr lang="pl-PL" i="1" dirty="0"/>
              <a:t> </a:t>
            </a:r>
            <a:r>
              <a:rPr lang="pl-PL" i="1" dirty="0" err="1"/>
              <a:t>chronica</a:t>
            </a:r>
            <a:r>
              <a:rPr lang="pl-PL" i="1" dirty="0"/>
              <a:t>.</a:t>
            </a:r>
          </a:p>
          <a:p>
            <a:pPr lvl="1"/>
            <a:r>
              <a:rPr lang="pl-PL" dirty="0">
                <a:hlinkClick r:id="rId2"/>
              </a:rPr>
              <a:t>https://www.sedimed.pl/zapalenie-mieszkow-wlosowych/</a:t>
            </a:r>
            <a:r>
              <a:rPr lang="pl-PL" dirty="0"/>
              <a:t> </a:t>
            </a:r>
          </a:p>
          <a:p>
            <a:r>
              <a:rPr lang="pl-PL" dirty="0"/>
              <a:t>Róża – </a:t>
            </a:r>
            <a:r>
              <a:rPr lang="pl-PL" i="1" dirty="0" err="1"/>
              <a:t>Erysipelas</a:t>
            </a:r>
            <a:endParaRPr lang="pl-PL" i="1" dirty="0"/>
          </a:p>
          <a:p>
            <a:pPr lvl="1"/>
            <a:r>
              <a:rPr lang="pl-PL" i="1" dirty="0">
                <a:hlinkClick r:id="rId3"/>
              </a:rPr>
              <a:t>https://bolimnie.com/choroby/roza-zakazna-bakteryjna-choroba-skory-czerwona-choroba</a:t>
            </a:r>
            <a:r>
              <a:rPr lang="pl-PL" i="1" dirty="0"/>
              <a:t> </a:t>
            </a:r>
          </a:p>
          <a:p>
            <a:r>
              <a:rPr lang="pl-PL" dirty="0"/>
              <a:t>Liszajec zakaźny - </a:t>
            </a:r>
            <a:r>
              <a:rPr lang="pl-PL" i="1" dirty="0" err="1"/>
              <a:t>Impetigo</a:t>
            </a:r>
            <a:r>
              <a:rPr lang="pl-PL" i="1" dirty="0"/>
              <a:t> </a:t>
            </a:r>
            <a:r>
              <a:rPr lang="pl-PL" i="1" dirty="0" err="1"/>
              <a:t>contagiosa</a:t>
            </a:r>
            <a:r>
              <a:rPr lang="pl-PL" i="1" dirty="0"/>
              <a:t> </a:t>
            </a:r>
          </a:p>
          <a:p>
            <a:pPr lvl="1"/>
            <a:r>
              <a:rPr lang="pl-PL" i="1" dirty="0">
                <a:hlinkClick r:id="rId4"/>
              </a:rPr>
              <a:t>https://www.poradnikzdrowie.pl/zdrowie/dermatologia/liszajec-zakazny-przyczyny-objawy-leczenie-aa-wKGF-4Zin-3yxR.html</a:t>
            </a:r>
            <a:r>
              <a:rPr lang="pl-PL" i="1" dirty="0"/>
              <a:t> </a:t>
            </a:r>
          </a:p>
          <a:p>
            <a:r>
              <a:rPr lang="pl-PL" dirty="0"/>
              <a:t>Boreliozy</a:t>
            </a:r>
          </a:p>
          <a:p>
            <a:r>
              <a:rPr lang="pl-PL" dirty="0"/>
              <a:t>Inne choroby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FC961BB-8862-4352-AEBE-90A53F34B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7" t="11756" b="5376"/>
          <a:stretch/>
        </p:blipFill>
        <p:spPr>
          <a:xfrm>
            <a:off x="7752445" y="0"/>
            <a:ext cx="4316360" cy="379086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1E56827-446C-4B56-BE06-9252C7607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9" y="2910882"/>
            <a:ext cx="4554053" cy="342925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EADC900-D7F2-4A60-99AA-D3779A563BA2}"/>
              </a:ext>
            </a:extLst>
          </p:cNvPr>
          <p:cNvSpPr txBox="1"/>
          <p:nvPr/>
        </p:nvSpPr>
        <p:spPr>
          <a:xfrm>
            <a:off x="4545034" y="6340139"/>
            <a:ext cx="5476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https://www.mugga.pl/rumien-po-kleszczu-c-3_5_6_62.html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BD93869-6D1F-4587-9F22-2B3204BAEE15}"/>
              </a:ext>
            </a:extLst>
          </p:cNvPr>
          <p:cNvSpPr txBox="1"/>
          <p:nvPr/>
        </p:nvSpPr>
        <p:spPr>
          <a:xfrm>
            <a:off x="8831613" y="3867065"/>
            <a:ext cx="3237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https://opryski4you.pl/szkodniki/kleszcz/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5AA973-07D7-434E-8886-D3407864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8" y="206911"/>
            <a:ext cx="10346354" cy="1400530"/>
          </a:xfrm>
        </p:spPr>
        <p:txBody>
          <a:bodyPr/>
          <a:lstStyle/>
          <a:p>
            <a:r>
              <a:rPr lang="pl-PL" dirty="0"/>
              <a:t>Produkty bakteryjnego rozkładu potu – przykłady: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D7669E-796B-4EA3-B699-35B0E964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59742"/>
            <a:ext cx="2920180" cy="4149213"/>
          </a:xfrm>
        </p:spPr>
        <p:txBody>
          <a:bodyPr>
            <a:normAutofit fontScale="85000" lnSpcReduction="20000"/>
          </a:bodyPr>
          <a:lstStyle/>
          <a:p>
            <a:r>
              <a:rPr lang="pl-PL" sz="2300" dirty="0"/>
              <a:t>C</a:t>
            </a:r>
            <a:r>
              <a:rPr lang="pl-PL" sz="2300" baseline="-25000" dirty="0"/>
              <a:t>4</a:t>
            </a:r>
            <a:r>
              <a:rPr lang="pl-PL" sz="2300" dirty="0"/>
              <a:t>H</a:t>
            </a:r>
            <a:r>
              <a:rPr lang="pl-PL" sz="2300" baseline="-25000" dirty="0"/>
              <a:t>8</a:t>
            </a:r>
            <a:r>
              <a:rPr lang="pl-PL" sz="2300" dirty="0"/>
              <a:t>O</a:t>
            </a:r>
            <a:r>
              <a:rPr lang="pl-PL" sz="2300" baseline="-25000" dirty="0"/>
              <a:t>2</a:t>
            </a:r>
            <a:r>
              <a:rPr lang="pl-PL" sz="2300" dirty="0"/>
              <a:t>, kwas karboksylowy</a:t>
            </a:r>
          </a:p>
          <a:p>
            <a:r>
              <a:rPr lang="pl-PL" sz="2300" dirty="0"/>
              <a:t>kwas butanowy, </a:t>
            </a:r>
          </a:p>
          <a:p>
            <a:r>
              <a:rPr lang="pl-PL" sz="2300" dirty="0"/>
              <a:t>jest bezbarwną, oleistą, cieczą </a:t>
            </a:r>
          </a:p>
          <a:p>
            <a:r>
              <a:rPr lang="pl-PL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wyjątkowo intensywny zapach zjełczałego masła</a:t>
            </a:r>
            <a:r>
              <a:rPr lang="pl-PL" sz="2300" dirty="0"/>
              <a:t> </a:t>
            </a:r>
            <a:endParaRPr lang="pl-PL" dirty="0"/>
          </a:p>
          <a:p>
            <a:pPr lvl="1"/>
            <a:r>
              <a:rPr lang="pl-PL" dirty="0"/>
              <a:t>zapach jest trudny do zniesienia,</a:t>
            </a:r>
          </a:p>
          <a:p>
            <a:pPr lvl="1"/>
            <a:r>
              <a:rPr lang="pl-PL" dirty="0"/>
              <a:t>otrzymywany fermentacyjnie z cukrów lub skrobi pod wpływem bakterii </a:t>
            </a:r>
            <a:r>
              <a:rPr lang="pl-PL" dirty="0" err="1"/>
              <a:t>Bacillus</a:t>
            </a:r>
            <a:r>
              <a:rPr lang="pl-PL" dirty="0"/>
              <a:t> </a:t>
            </a:r>
            <a:r>
              <a:rPr lang="pl-PL" dirty="0" err="1"/>
              <a:t>butyricus</a:t>
            </a:r>
            <a:r>
              <a:rPr lang="pl-PL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00E0035-8A7E-4E59-AB4E-601BAF95A56B}"/>
              </a:ext>
            </a:extLst>
          </p:cNvPr>
          <p:cNvSpPr txBox="1"/>
          <p:nvPr/>
        </p:nvSpPr>
        <p:spPr>
          <a:xfrm>
            <a:off x="7462686" y="1683586"/>
            <a:ext cx="2920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Kwas kaprylowy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C0B5C36-9EEF-444A-B241-4BAB063719BC}"/>
              </a:ext>
            </a:extLst>
          </p:cNvPr>
          <p:cNvSpPr txBox="1"/>
          <p:nvPr/>
        </p:nvSpPr>
        <p:spPr>
          <a:xfrm>
            <a:off x="985325" y="1683586"/>
            <a:ext cx="269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Kwas masłowy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D6F3041-113E-40CA-89E9-499B53DF5940}"/>
              </a:ext>
            </a:extLst>
          </p:cNvPr>
          <p:cNvSpPr txBox="1"/>
          <p:nvPr/>
        </p:nvSpPr>
        <p:spPr>
          <a:xfrm>
            <a:off x="3903407" y="1683586"/>
            <a:ext cx="321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Kwas walerianowy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B2AD71-4938-4232-BAF8-C5AB787BE453}"/>
              </a:ext>
            </a:extLst>
          </p:cNvPr>
          <p:cNvSpPr txBox="1"/>
          <p:nvPr/>
        </p:nvSpPr>
        <p:spPr>
          <a:xfrm>
            <a:off x="4370441" y="2422250"/>
            <a:ext cx="292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C</a:t>
            </a:r>
            <a:r>
              <a:rPr lang="pl-PL" sz="2000" baseline="-25000" dirty="0"/>
              <a:t>5</a:t>
            </a:r>
            <a:r>
              <a:rPr lang="pl-PL" sz="2000" dirty="0"/>
              <a:t>H</a:t>
            </a:r>
            <a:r>
              <a:rPr lang="pl-PL" sz="2000" baseline="-25000" dirty="0"/>
              <a:t>10</a:t>
            </a:r>
            <a:r>
              <a:rPr lang="pl-PL" sz="2000" dirty="0"/>
              <a:t>O</a:t>
            </a:r>
            <a:r>
              <a:rPr lang="pl-PL" sz="2000" baseline="-25000" dirty="0"/>
              <a:t>2 </a:t>
            </a:r>
            <a:r>
              <a:rPr lang="pl-PL" sz="2000" dirty="0"/>
              <a:t>kwas karboksylowy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kwas </a:t>
            </a:r>
            <a:r>
              <a:rPr lang="pl-PL" sz="2000" dirty="0" err="1"/>
              <a:t>pentanowy</a:t>
            </a:r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jest bezbarwną, oleistą cieczą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silny, charakterystyczny, nieprzyjemny zapach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0598988-02A5-43B1-A7A8-D0FC485F7859}"/>
              </a:ext>
            </a:extLst>
          </p:cNvPr>
          <p:cNvSpPr txBox="1"/>
          <p:nvPr/>
        </p:nvSpPr>
        <p:spPr>
          <a:xfrm>
            <a:off x="7561005" y="2526890"/>
            <a:ext cx="3893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C</a:t>
            </a:r>
            <a:r>
              <a:rPr lang="pl-PL" sz="2000" baseline="-25000" dirty="0"/>
              <a:t>8</a:t>
            </a:r>
            <a:r>
              <a:rPr lang="pl-PL" sz="2000" dirty="0"/>
              <a:t>H</a:t>
            </a:r>
            <a:r>
              <a:rPr lang="pl-PL" sz="2000" baseline="-25000" dirty="0"/>
              <a:t>16</a:t>
            </a:r>
            <a:r>
              <a:rPr lang="pl-PL" sz="2000" dirty="0"/>
              <a:t>O</a:t>
            </a:r>
            <a:r>
              <a:rPr lang="pl-PL" sz="2000" baseline="-25000" dirty="0"/>
              <a:t>2</a:t>
            </a:r>
            <a:r>
              <a:rPr lang="pl-PL" sz="2000" dirty="0"/>
              <a:t> kwas karboksylowy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kwas oktanowy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jest bezbarwną, oleistą cieczą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silny, intensywny, nieprzyjemny zapach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000" dirty="0"/>
              <a:t>nadaje zapach serom, puddingom itp. </a:t>
            </a:r>
          </a:p>
        </p:txBody>
      </p:sp>
    </p:spTree>
    <p:extLst>
      <p:ext uri="{BB962C8B-B14F-4D97-AF65-F5344CB8AC3E}">
        <p14:creationId xmlns:p14="http://schemas.microsoft.com/office/powerpoint/2010/main" val="163908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AB4F7B-EFFE-4E7D-A2E2-B0F4280F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7" y="174422"/>
            <a:ext cx="10137942" cy="2002248"/>
          </a:xfrm>
        </p:spPr>
        <p:txBody>
          <a:bodyPr/>
          <a:lstStyle/>
          <a:p>
            <a:r>
              <a:rPr lang="pl-PL" dirty="0"/>
              <a:t>Co możemy zrobić, żeby lepiej pachnieć i zawalczyć o większą akceptację kolegów/koleżanek?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668395-6913-4C5B-BA11-66EDB5F7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17" y="2743200"/>
            <a:ext cx="11037602" cy="3940377"/>
          </a:xfrm>
        </p:spPr>
        <p:txBody>
          <a:bodyPr>
            <a:normAutofit/>
          </a:bodyPr>
          <a:lstStyle/>
          <a:p>
            <a:r>
              <a:rPr lang="pl-PL" dirty="0"/>
              <a:t>Przynajmniej 1raz dziennie myć całe ciało.</a:t>
            </a:r>
          </a:p>
          <a:p>
            <a:r>
              <a:rPr lang="pl-PL" dirty="0"/>
              <a:t>Minimum 2 razy dziennie myć zęby.</a:t>
            </a:r>
          </a:p>
          <a:p>
            <a:r>
              <a:rPr lang="pl-PL" dirty="0"/>
              <a:t>W zależność od rodzaju skóry głowy i włosów myć je minimum 2-3 razy w tygodniu.</a:t>
            </a:r>
          </a:p>
          <a:p>
            <a:r>
              <a:rPr lang="pl-PL" dirty="0"/>
              <a:t>Ubrania należy zmieniać codziennie w szczególności jeśli uprawiacie sporty bądź np. biegacie po szkole i pocicie się.</a:t>
            </a:r>
          </a:p>
          <a:p>
            <a:r>
              <a:rPr lang="pl-PL" dirty="0"/>
              <a:t>Bielizna (majtki, biustonosz, skarpetki, rajstopy) przejmują zapach ciała wchłaniając pot i wydzieliny – koniecznie musicie zmieniać codziennie! </a:t>
            </a:r>
          </a:p>
          <a:p>
            <a:r>
              <a:rPr lang="pl-PL" dirty="0"/>
              <a:t>Przebierać się na zajęcia wychowania fizycznego. </a:t>
            </a:r>
          </a:p>
          <a:p>
            <a:r>
              <a:rPr lang="pl-PL" dirty="0"/>
              <a:t>W innym wypadku macie zapach taki jak wcześniej wąchane próbki!</a:t>
            </a:r>
          </a:p>
        </p:txBody>
      </p:sp>
    </p:spTree>
    <p:extLst>
      <p:ext uri="{BB962C8B-B14F-4D97-AF65-F5344CB8AC3E}">
        <p14:creationId xmlns:p14="http://schemas.microsoft.com/office/powerpoint/2010/main" val="178073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9D521-5107-4A10-A635-46E33BEA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ważne jest dla Was, że jesteście akceptowani przez kolegów i koleżanki?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792DCA-A836-4587-9DA0-51E731988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4" y="2989005"/>
            <a:ext cx="9936139" cy="3700029"/>
          </a:xfrm>
        </p:spPr>
        <p:txBody>
          <a:bodyPr>
            <a:normAutofit/>
          </a:bodyPr>
          <a:lstStyle/>
          <a:p>
            <a:r>
              <a:rPr lang="pl-PL" dirty="0"/>
              <a:t>Jak myślicie czy zapach, który roztaczacie dookoła siebie przyczynia się do tej akceptacji?</a:t>
            </a:r>
          </a:p>
          <a:p>
            <a:r>
              <a:rPr lang="pl-PL" dirty="0"/>
              <a:t>A czy Wy lubicie jak ktoś w waszym towarzystwie brzydko pachnie?</a:t>
            </a:r>
          </a:p>
          <a:p>
            <a:pPr lvl="1"/>
            <a:r>
              <a:rPr lang="pl-PL" dirty="0"/>
              <a:t>Czy będziecie takiej osoby unikać, czy się z nią spotykać? </a:t>
            </a:r>
          </a:p>
          <a:p>
            <a:r>
              <a:rPr lang="pl-PL" dirty="0"/>
              <a:t>Jak się czujecie, kiedy nie umyjecie ciała lub zębów, a musicie przebywać w towarzystwie osób na których wam zależy lub którym chcecie się podobać?</a:t>
            </a:r>
          </a:p>
        </p:txBody>
      </p:sp>
    </p:spTree>
    <p:extLst>
      <p:ext uri="{BB962C8B-B14F-4D97-AF65-F5344CB8AC3E}">
        <p14:creationId xmlns:p14="http://schemas.microsoft.com/office/powerpoint/2010/main" val="154953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4628E-D3F2-439C-BB3B-09933E13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48031" cy="1400530"/>
          </a:xfrm>
        </p:spPr>
        <p:txBody>
          <a:bodyPr/>
          <a:lstStyle/>
          <a:p>
            <a:r>
              <a:rPr lang="pl-PL" dirty="0"/>
              <a:t>Uczniowie biorący udział w badaniu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D339B51-36A4-4CAB-8683-CA4AC18B9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86188"/>
              </p:ext>
            </p:extLst>
          </p:nvPr>
        </p:nvGraphicFramePr>
        <p:xfrm>
          <a:off x="633461" y="1322004"/>
          <a:ext cx="10248031" cy="508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F4148A22-EE6F-467E-9909-F4A4AC408EE4}"/>
              </a:ext>
            </a:extLst>
          </p:cNvPr>
          <p:cNvSpPr txBox="1"/>
          <p:nvPr/>
        </p:nvSpPr>
        <p:spPr>
          <a:xfrm>
            <a:off x="2802195" y="6499123"/>
            <a:ext cx="6076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Badanie własne w Branżowej Szkole I-go stopnia nr 53 w roku szkolnym 2023/2024 </a:t>
            </a:r>
          </a:p>
        </p:txBody>
      </p:sp>
    </p:spTree>
    <p:extLst>
      <p:ext uri="{BB962C8B-B14F-4D97-AF65-F5344CB8AC3E}">
        <p14:creationId xmlns:p14="http://schemas.microsoft.com/office/powerpoint/2010/main" val="37246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F31D4744-95FC-4C94-949B-A48F6F17D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09095"/>
              </p:ext>
            </p:extLst>
          </p:nvPr>
        </p:nvGraphicFramePr>
        <p:xfrm>
          <a:off x="817988" y="785228"/>
          <a:ext cx="10081260" cy="547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6BAD6342-A5BA-4E0D-8593-B9FD8245D48E}"/>
              </a:ext>
            </a:extLst>
          </p:cNvPr>
          <p:cNvSpPr txBox="1"/>
          <p:nvPr/>
        </p:nvSpPr>
        <p:spPr>
          <a:xfrm>
            <a:off x="2802195" y="6499123"/>
            <a:ext cx="6076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Badanie własne w Branżowej Szkole I-go stopnia nr 53 w roku szkolnym 2023/2024 </a:t>
            </a:r>
          </a:p>
        </p:txBody>
      </p:sp>
    </p:spTree>
    <p:extLst>
      <p:ext uri="{BB962C8B-B14F-4D97-AF65-F5344CB8AC3E}">
        <p14:creationId xmlns:p14="http://schemas.microsoft.com/office/powerpoint/2010/main" val="1191473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74CC81-9399-40FB-AEF0-4E678C0F3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71798"/>
              </p:ext>
            </p:extLst>
          </p:nvPr>
        </p:nvGraphicFramePr>
        <p:xfrm>
          <a:off x="411480" y="434340"/>
          <a:ext cx="11007090" cy="598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CEA3DC0-D787-4B7B-911B-2301B215884F}"/>
              </a:ext>
            </a:extLst>
          </p:cNvPr>
          <p:cNvSpPr txBox="1"/>
          <p:nvPr/>
        </p:nvSpPr>
        <p:spPr>
          <a:xfrm>
            <a:off x="2802195" y="6499123"/>
            <a:ext cx="6076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Badanie własne w Branżowej Szkole I-go stopnia nr 53 w roku szkolnym 2023/2024 </a:t>
            </a:r>
          </a:p>
        </p:txBody>
      </p:sp>
    </p:spTree>
    <p:extLst>
      <p:ext uri="{BB962C8B-B14F-4D97-AF65-F5344CB8AC3E}">
        <p14:creationId xmlns:p14="http://schemas.microsoft.com/office/powerpoint/2010/main" val="772725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49F4C4-51ED-4D52-A34D-BFBB7F36C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431790"/>
              </p:ext>
            </p:extLst>
          </p:nvPr>
        </p:nvGraphicFramePr>
        <p:xfrm>
          <a:off x="584281" y="263504"/>
          <a:ext cx="10538460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03737B7-BCFD-4929-8E6D-BEA1688B2432}"/>
              </a:ext>
            </a:extLst>
          </p:cNvPr>
          <p:cNvSpPr txBox="1"/>
          <p:nvPr/>
        </p:nvSpPr>
        <p:spPr>
          <a:xfrm>
            <a:off x="2802195" y="6499123"/>
            <a:ext cx="6076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Badanie własne w Branżowej Szkole I-go stopnia nr 53 w roku szkolnym 2023/2024 </a:t>
            </a:r>
          </a:p>
        </p:txBody>
      </p:sp>
    </p:spTree>
    <p:extLst>
      <p:ext uri="{BB962C8B-B14F-4D97-AF65-F5344CB8AC3E}">
        <p14:creationId xmlns:p14="http://schemas.microsoft.com/office/powerpoint/2010/main" val="419402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41618E0-999F-4431-9868-297C4DAFB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752254"/>
              </p:ext>
            </p:extLst>
          </p:nvPr>
        </p:nvGraphicFramePr>
        <p:xfrm>
          <a:off x="731274" y="549070"/>
          <a:ext cx="10729452" cy="575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55D2089-8B04-48E3-8EB1-8F294CB69BC2}"/>
              </a:ext>
            </a:extLst>
          </p:cNvPr>
          <p:cNvSpPr txBox="1"/>
          <p:nvPr/>
        </p:nvSpPr>
        <p:spPr>
          <a:xfrm>
            <a:off x="2802195" y="6499123"/>
            <a:ext cx="6076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Badanie własne w Branżowej Szkole I-go stopnia nr 53 w roku szkolnym 2023/2024 </a:t>
            </a:r>
          </a:p>
        </p:txBody>
      </p:sp>
    </p:spTree>
    <p:extLst>
      <p:ext uri="{BB962C8B-B14F-4D97-AF65-F5344CB8AC3E}">
        <p14:creationId xmlns:p14="http://schemas.microsoft.com/office/powerpoint/2010/main" val="82060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960C632-51F0-4AE5-84C3-FC7D3736C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407251"/>
              </p:ext>
            </p:extLst>
          </p:nvPr>
        </p:nvGraphicFramePr>
        <p:xfrm>
          <a:off x="950532" y="617220"/>
          <a:ext cx="9982937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6E3791C-D4E8-4264-AA18-43E5E9DE00F5}"/>
              </a:ext>
            </a:extLst>
          </p:cNvPr>
          <p:cNvSpPr txBox="1"/>
          <p:nvPr/>
        </p:nvSpPr>
        <p:spPr>
          <a:xfrm>
            <a:off x="2802195" y="6499123"/>
            <a:ext cx="6076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Badanie własne w Branżowej Szkole I-go stopnia nr 53 w roku szkolnym 2023/2024 </a:t>
            </a:r>
          </a:p>
        </p:txBody>
      </p:sp>
    </p:spTree>
    <p:extLst>
      <p:ext uri="{BB962C8B-B14F-4D97-AF65-F5344CB8AC3E}">
        <p14:creationId xmlns:p14="http://schemas.microsoft.com/office/powerpoint/2010/main" val="44356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3DCF83A-8971-4CAE-B446-F2F3EA8B4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08018"/>
              </p:ext>
            </p:extLst>
          </p:nvPr>
        </p:nvGraphicFramePr>
        <p:xfrm>
          <a:off x="914400" y="457200"/>
          <a:ext cx="10081260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BC771925-063C-4F20-8DEA-0DD4D994DD66}"/>
              </a:ext>
            </a:extLst>
          </p:cNvPr>
          <p:cNvSpPr txBox="1"/>
          <p:nvPr/>
        </p:nvSpPr>
        <p:spPr>
          <a:xfrm>
            <a:off x="2802195" y="6499123"/>
            <a:ext cx="6076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Badanie własne w Branżowej Szkole I-go stopnia nr 53 w roku szkolnym 2023/2024 </a:t>
            </a:r>
          </a:p>
        </p:txBody>
      </p:sp>
    </p:spTree>
    <p:extLst>
      <p:ext uri="{BB962C8B-B14F-4D97-AF65-F5344CB8AC3E}">
        <p14:creationId xmlns:p14="http://schemas.microsoft.com/office/powerpoint/2010/main" val="11941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69A9DC-9150-4F9F-97A6-0D4F54F8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63402" cy="1400530"/>
          </a:xfrm>
        </p:spPr>
        <p:txBody>
          <a:bodyPr/>
          <a:lstStyle/>
          <a:p>
            <a:r>
              <a:rPr lang="pl-PL" dirty="0"/>
              <a:t>Jak mogą nam pomóc kosmetyki? </a:t>
            </a:r>
            <a:br>
              <a:rPr lang="pl-PL" dirty="0"/>
            </a:br>
            <a:r>
              <a:rPr lang="pl-PL" dirty="0"/>
              <a:t>Trzy mechanizmy działania.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C27209-593D-4288-8D42-3C1A0AEAE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088" y="4364315"/>
            <a:ext cx="2940050" cy="950950"/>
          </a:xfrm>
        </p:spPr>
        <p:txBody>
          <a:bodyPr/>
          <a:lstStyle/>
          <a:p>
            <a:r>
              <a:rPr lang="pl-PL" dirty="0"/>
              <a:t>Maskowanie zapachu </a:t>
            </a:r>
          </a:p>
        </p:txBody>
      </p:sp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BBE64819-F020-42CB-9224-532C8A78FE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 b="6916"/>
          <a:stretch>
            <a:fillRect/>
          </a:stretch>
        </p:blipFill>
        <p:spPr>
          <a:xfrm>
            <a:off x="652463" y="2209800"/>
            <a:ext cx="2940050" cy="15240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DAF0326-CA82-443D-8B7D-6083C58ED61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5635" y="5486397"/>
            <a:ext cx="2940050" cy="659189"/>
          </a:xfrm>
        </p:spPr>
        <p:txBody>
          <a:bodyPr/>
          <a:lstStyle/>
          <a:p>
            <a:r>
              <a:rPr lang="pl-PL" dirty="0"/>
              <a:t>Perfumy, talki perfumowane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BF3FFB3-5A34-40D1-8CAF-A32749B6A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3695" y="4384072"/>
            <a:ext cx="2940050" cy="140053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Podsuwanie substancji do rozkładu bakteriom </a:t>
            </a:r>
          </a:p>
        </p:txBody>
      </p:sp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A84EDE3D-5E08-4341-90B4-18373036B4F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23998"/>
          <a:stretch>
            <a:fillRect/>
          </a:stretch>
        </p:blipFill>
        <p:spPr/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386A4663-BCC7-4EDF-8484-F30E66C995E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928923" y="5908045"/>
            <a:ext cx="2916301" cy="659191"/>
          </a:xfrm>
        </p:spPr>
        <p:txBody>
          <a:bodyPr/>
          <a:lstStyle/>
          <a:p>
            <a:r>
              <a:rPr lang="pl-PL" dirty="0"/>
              <a:t>Dezodoranty 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C37FF14D-3DC2-4222-9249-141FDED2C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9578" y="4448676"/>
            <a:ext cx="2932113" cy="1271321"/>
          </a:xfrm>
        </p:spPr>
        <p:txBody>
          <a:bodyPr/>
          <a:lstStyle/>
          <a:p>
            <a:r>
              <a:rPr lang="pl-PL" dirty="0"/>
              <a:t>Blokowanie / zmniejszenie wydzielania potu</a:t>
            </a:r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8DD27CB5-6559-42C8-96E0-448C4E45E48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36381" b="-491"/>
          <a:stretch/>
        </p:blipFill>
        <p:spPr>
          <a:xfrm>
            <a:off x="7098299" y="2012674"/>
            <a:ext cx="2832845" cy="1918252"/>
          </a:xfrm>
        </p:spPr>
      </p:pic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6FE3FF47-AEBF-4E8E-B9DA-07A1E12A7D0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149578" y="5746093"/>
            <a:ext cx="2935997" cy="659189"/>
          </a:xfrm>
        </p:spPr>
        <p:txBody>
          <a:bodyPr/>
          <a:lstStyle/>
          <a:p>
            <a:r>
              <a:rPr lang="pl-PL" dirty="0" err="1"/>
              <a:t>Antyperspiranty</a:t>
            </a:r>
            <a:r>
              <a:rPr lang="pl-PL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FC9F7C5-EE05-4697-BB17-CC487F0AF9BE}"/>
              </a:ext>
            </a:extLst>
          </p:cNvPr>
          <p:cNvSpPr txBox="1"/>
          <p:nvPr/>
        </p:nvSpPr>
        <p:spPr>
          <a:xfrm>
            <a:off x="661403" y="3793074"/>
            <a:ext cx="294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https://magia-perfum.pl/damskie-perfumy-kwiatowe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271C2F7-2C3D-499A-A611-8BA55D91573D}"/>
              </a:ext>
            </a:extLst>
          </p:cNvPr>
          <p:cNvSpPr txBox="1"/>
          <p:nvPr/>
        </p:nvSpPr>
        <p:spPr>
          <a:xfrm>
            <a:off x="3823695" y="3706631"/>
            <a:ext cx="3012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https://ekoona.pl/produkt/dezodorant-w-kremie-imbir-rozmaryn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018F8DD-CC9F-486D-A8ED-1C57D2C8F6DF}"/>
              </a:ext>
            </a:extLst>
          </p:cNvPr>
          <p:cNvSpPr txBox="1"/>
          <p:nvPr/>
        </p:nvSpPr>
        <p:spPr>
          <a:xfrm>
            <a:off x="7050664" y="3919918"/>
            <a:ext cx="3911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https://rozetka.pl/416778753/p416778753/</a:t>
            </a:r>
          </a:p>
        </p:txBody>
      </p:sp>
    </p:spTree>
    <p:extLst>
      <p:ext uri="{BB962C8B-B14F-4D97-AF65-F5344CB8AC3E}">
        <p14:creationId xmlns:p14="http://schemas.microsoft.com/office/powerpoint/2010/main" val="319193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48060-0600-45CE-BA2C-13E135B5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9" y="669028"/>
            <a:ext cx="9404723" cy="1067472"/>
          </a:xfrm>
        </p:spPr>
        <p:txBody>
          <a:bodyPr/>
          <a:lstStyle/>
          <a:p>
            <a:r>
              <a:rPr lang="pl-PL" dirty="0"/>
              <a:t>Jak używać perfum?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941A00-4263-4F63-8F8E-80C2C8ED9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523" y="2448232"/>
            <a:ext cx="8723478" cy="4249748"/>
          </a:xfrm>
        </p:spPr>
        <p:txBody>
          <a:bodyPr/>
          <a:lstStyle/>
          <a:p>
            <a:r>
              <a:rPr lang="pl-PL" dirty="0"/>
              <a:t>Bardzo dobrej jakości perfumy zawierają olejki eteryczne rozpuszczone w alkoholu.</a:t>
            </a:r>
          </a:p>
          <a:p>
            <a:r>
              <a:rPr lang="pl-PL" dirty="0"/>
              <a:t>Perfum używa się głównie na skórę, w takich miejscach jak wewnętrzna strona nadgarstków, przedramion, okolica szyi, głowy za uszami i włosy.</a:t>
            </a:r>
          </a:p>
          <a:p>
            <a:r>
              <a:rPr lang="pl-PL" dirty="0"/>
              <a:t>Dobrej jakości perfumy na każdej osobie pachną inaczej, ponieważ zachodzą tu reakcje substancji zapachowych z wydzielinami skórnymi. </a:t>
            </a:r>
          </a:p>
          <a:p>
            <a:r>
              <a:rPr lang="pl-PL" dirty="0"/>
              <a:t>Perfumami można też skropić delikatnie czyste ubrania, najlepiej z naturalnych surowców (bawełna, len, jedwab, wełna, skóra, futro), zapach będzie się długo utrzymywał, często nawet po kolejnym upraniu. </a:t>
            </a:r>
          </a:p>
        </p:txBody>
      </p:sp>
    </p:spTree>
    <p:extLst>
      <p:ext uri="{BB962C8B-B14F-4D97-AF65-F5344CB8AC3E}">
        <p14:creationId xmlns:p14="http://schemas.microsoft.com/office/powerpoint/2010/main" val="100448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33EC33-36BB-4E47-AA15-A0D0A52FC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23" y="189828"/>
            <a:ext cx="6909118" cy="6473862"/>
          </a:xfrm>
        </p:spPr>
        <p:txBody>
          <a:bodyPr>
            <a:normAutofit/>
          </a:bodyPr>
          <a:lstStyle/>
          <a:p>
            <a:r>
              <a:rPr lang="pl-PL" i="1" dirty="0"/>
              <a:t>Stanowisko pracy perfumiarza otacza niezliczona ilość buteleczek nazywanych </a:t>
            </a:r>
            <a:r>
              <a:rPr lang="pl-PL" b="1" i="1" dirty="0"/>
              <a:t>"organami”.</a:t>
            </a:r>
          </a:p>
          <a:p>
            <a:r>
              <a:rPr lang="pl-PL" i="1" dirty="0"/>
              <a:t>W </a:t>
            </a:r>
            <a:r>
              <a:rPr lang="pl-PL" b="1" i="1" dirty="0"/>
              <a:t>"organach" </a:t>
            </a:r>
            <a:r>
              <a:rPr lang="pl-PL" i="1" dirty="0"/>
              <a:t>znajdują się składniki naturalne i syntetyczne. Najczęściej używane substancje to około 500 buteleczek.</a:t>
            </a:r>
            <a:endParaRPr lang="pl-PL" dirty="0"/>
          </a:p>
          <a:p>
            <a:r>
              <a:rPr lang="pl-PL" dirty="0"/>
              <a:t>W szafach i szufladach spoczywa jeszcze kilkaset innych buteleczek.</a:t>
            </a:r>
          </a:p>
          <a:p>
            <a:r>
              <a:rPr lang="pl-PL" dirty="0"/>
              <a:t>Substancja może różnie pachnieć w zależności od stężenia. </a:t>
            </a:r>
          </a:p>
          <a:p>
            <a:pPr lvl="1"/>
            <a:r>
              <a:rPr lang="pl-PL" dirty="0"/>
              <a:t>Ambra, delikatna w perfumach, stężona i wtarta w palce utrzymuje się na nich jeszcze następnego dnia, pomimo wielokrotnego mycia rąk.</a:t>
            </a:r>
          </a:p>
          <a:p>
            <a:pPr lvl="1"/>
            <a:r>
              <a:rPr lang="pl-PL" dirty="0"/>
              <a:t>Tak zwany konkret irysa, przepiękny, ale bardzo drogi, uzyskiwany z kłączy irysa, jego produkcja trwa aż trzy lata. </a:t>
            </a:r>
          </a:p>
          <a:p>
            <a:r>
              <a:rPr lang="pl-PL" i="1" dirty="0"/>
              <a:t>Kiedyś używano wyłącznie składników naturalnych. Ich podstawową wadą jest wysoka cena oraz zmiany zapachu w zależności od warunków klimatycznych.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6C70CF4-6B08-454C-92D1-9174C5E38B73}"/>
              </a:ext>
            </a:extLst>
          </p:cNvPr>
          <p:cNvSpPr txBox="1"/>
          <p:nvPr/>
        </p:nvSpPr>
        <p:spPr>
          <a:xfrm>
            <a:off x="7812723" y="6432858"/>
            <a:ext cx="43792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https://dziennikpolski24.pl/nos-do-kompozycji/ar/1312112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64E86F2-E8B4-4711-BB9D-8CA81040A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2" y="3187263"/>
            <a:ext cx="4708047" cy="313869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EC3A2AE-3AE5-40BB-92E4-0E43ADFCC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/>
          <a:stretch/>
        </p:blipFill>
        <p:spPr>
          <a:xfrm>
            <a:off x="7292341" y="280316"/>
            <a:ext cx="4708048" cy="27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7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08C2AD-88E0-4C1F-87D5-0EB108D7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184801"/>
            <a:ext cx="4369588" cy="1351036"/>
          </a:xfrm>
        </p:spPr>
        <p:txBody>
          <a:bodyPr/>
          <a:lstStyle/>
          <a:p>
            <a:r>
              <a:rPr lang="pl-PL" dirty="0"/>
              <a:t>Wizerunek osobisty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16C6E2-9A27-4C23-8B39-2EA1EAA2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725930"/>
            <a:ext cx="4298567" cy="4911089"/>
          </a:xfrm>
        </p:spPr>
        <p:txBody>
          <a:bodyPr>
            <a:normAutofit/>
          </a:bodyPr>
          <a:lstStyle/>
          <a:p>
            <a:r>
              <a:rPr lang="pl-PL" dirty="0"/>
              <a:t>Obraz jaki powstaje w umysłach innych ludzi na temat naszej osoby. </a:t>
            </a:r>
          </a:p>
          <a:p>
            <a:r>
              <a:rPr lang="pl-PL" dirty="0"/>
              <a:t>Tworzą go: </a:t>
            </a:r>
          </a:p>
          <a:p>
            <a:pPr lvl="1"/>
            <a:r>
              <a:rPr lang="pl-PL" dirty="0"/>
              <a:t>wygląd (ubranie, prezencja, zapach);</a:t>
            </a:r>
          </a:p>
          <a:p>
            <a:pPr lvl="1"/>
            <a:r>
              <a:rPr lang="pl-PL" dirty="0"/>
              <a:t>Sposób mówienia i głos (komunikatywność);</a:t>
            </a:r>
          </a:p>
          <a:p>
            <a:pPr lvl="1"/>
            <a:r>
              <a:rPr lang="pl-PL" dirty="0"/>
              <a:t>Mowa ciała, sposób postępowania;</a:t>
            </a:r>
          </a:p>
          <a:p>
            <a:pPr lvl="1"/>
            <a:r>
              <a:rPr lang="pl-PL" dirty="0"/>
              <a:t>Maniery;</a:t>
            </a:r>
          </a:p>
          <a:p>
            <a:pPr lvl="1"/>
            <a:r>
              <a:rPr lang="pl-PL" dirty="0"/>
              <a:t>Kondycja fizyczna;</a:t>
            </a:r>
          </a:p>
          <a:p>
            <a:pPr lvl="1"/>
            <a:r>
              <a:rPr lang="pl-PL" dirty="0"/>
              <a:t>Kondycja umysłowa.</a:t>
            </a:r>
            <a:endParaRPr lang="pl-PL" sz="900" dirty="0"/>
          </a:p>
          <a:p>
            <a:pPr marL="0" indent="0">
              <a:buNone/>
            </a:pPr>
            <a:endParaRPr lang="pl-PL" sz="900" dirty="0"/>
          </a:p>
          <a:p>
            <a:endParaRPr lang="pl-PL" dirty="0"/>
          </a:p>
        </p:txBody>
      </p:sp>
      <p:pic>
        <p:nvPicPr>
          <p:cNvPr id="11" name="Symbol zastępczy zawartości 4">
            <a:extLst>
              <a:ext uri="{FF2B5EF4-FFF2-40B4-BE49-F238E27FC236}">
                <a16:creationId xmlns:a16="http://schemas.microsoft.com/office/drawing/2014/main" id="{CF253CD0-C4B3-4C4E-B609-5806014DBC06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/>
          <a:stretch/>
        </p:blipFill>
        <p:spPr>
          <a:xfrm>
            <a:off x="4847208" y="184801"/>
            <a:ext cx="3752950" cy="51151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A24001C-E77E-4E55-A8C9-B64313539ACC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/>
          <a:stretch/>
        </p:blipFill>
        <p:spPr>
          <a:xfrm>
            <a:off x="8028592" y="783966"/>
            <a:ext cx="3752950" cy="52900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EA2DB7-A1A3-4AFA-B3EB-DD7D43112531}"/>
              </a:ext>
            </a:extLst>
          </p:cNvPr>
          <p:cNvSpPr txBox="1"/>
          <p:nvPr/>
        </p:nvSpPr>
        <p:spPr>
          <a:xfrm>
            <a:off x="6341805" y="6174658"/>
            <a:ext cx="414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https://gazetaolsztynska.pl</a:t>
            </a:r>
          </a:p>
        </p:txBody>
      </p:sp>
    </p:spTree>
    <p:extLst>
      <p:ext uri="{BB962C8B-B14F-4D97-AF65-F5344CB8AC3E}">
        <p14:creationId xmlns:p14="http://schemas.microsoft.com/office/powerpoint/2010/main" val="236078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C7448A-ED1C-4037-9603-133504FF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Dezodoranty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510D6C-F46A-49A1-B641-F708A8E3B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Inne pożywki dla bakterii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B3C746-43DA-4C71-A589-51DC4B41B2D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15780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Estry kwasu cytrynowego np. cytrynian </a:t>
            </a:r>
            <a:r>
              <a:rPr lang="pl-PL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trietylu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Chitozan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CB6D283-9E9D-4B76-A11D-55E85E4B4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Działanie bakterio i grzybobójcze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2E316CA8-5092-4F57-9DDD-59D0B8EEACA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157807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Triklosan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Etanol,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Chlorheksydyna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Olejki eteryczne.</a:t>
            </a:r>
          </a:p>
          <a:p>
            <a:endParaRPr lang="pl-PL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7ACA1B6F-6289-413A-9D09-E5406FAE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3128010" cy="576262"/>
          </a:xfrm>
        </p:spPr>
        <p:txBody>
          <a:bodyPr/>
          <a:lstStyle/>
          <a:p>
            <a:r>
              <a:rPr lang="pl-PL" dirty="0"/>
              <a:t>Działanie przeciwutleniające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20B8D577-0E3A-4B2D-9C02-E3D75F6ECDA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14005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Antyoksydanty,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Inhibitory wolnych rodników</a:t>
            </a:r>
          </a:p>
        </p:txBody>
      </p:sp>
      <p:pic>
        <p:nvPicPr>
          <p:cNvPr id="31" name="Symbol zastępczy obrazu 30">
            <a:extLst>
              <a:ext uri="{FF2B5EF4-FFF2-40B4-BE49-F238E27FC236}">
                <a16:creationId xmlns:a16="http://schemas.microsoft.com/office/drawing/2014/main" id="{B153C79F-41A3-419C-8CA5-2E860E78E332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 b="17904"/>
          <a:stretch>
            <a:fillRect/>
          </a:stretch>
        </p:blipFill>
        <p:spPr>
          <a:xfrm>
            <a:off x="3889375" y="1282342"/>
            <a:ext cx="2930525" cy="1881187"/>
          </a:xfrm>
        </p:spPr>
      </p:pic>
      <p:pic>
        <p:nvPicPr>
          <p:cNvPr id="38" name="Symbol zastępczy obrazu 37">
            <a:extLst>
              <a:ext uri="{FF2B5EF4-FFF2-40B4-BE49-F238E27FC236}">
                <a16:creationId xmlns:a16="http://schemas.microsoft.com/office/drawing/2014/main" id="{A691D829-11B3-49DB-B4F8-1D71F74932C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4" b="13464"/>
          <a:stretch>
            <a:fillRect/>
          </a:stretch>
        </p:blipFill>
        <p:spPr>
          <a:xfrm>
            <a:off x="134393" y="1370983"/>
            <a:ext cx="3458120" cy="1792546"/>
          </a:xfrm>
        </p:spPr>
      </p:pic>
      <p:pic>
        <p:nvPicPr>
          <p:cNvPr id="50" name="Symbol zastępczy obrazu 49">
            <a:extLst>
              <a:ext uri="{FF2B5EF4-FFF2-40B4-BE49-F238E27FC236}">
                <a16:creationId xmlns:a16="http://schemas.microsoft.com/office/drawing/2014/main" id="{AF924AEC-EC77-4130-B504-0AF137F85BC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4" b="1497"/>
          <a:stretch/>
        </p:blipFill>
        <p:spPr>
          <a:xfrm>
            <a:off x="7124575" y="452718"/>
            <a:ext cx="2524152" cy="3332557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0B464C-5DEE-4104-BEB3-E30438A2F4EB}"/>
              </a:ext>
            </a:extLst>
          </p:cNvPr>
          <p:cNvSpPr txBox="1"/>
          <p:nvPr/>
        </p:nvSpPr>
        <p:spPr>
          <a:xfrm>
            <a:off x="3918095" y="3174061"/>
            <a:ext cx="2930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>
                <a:hlinkClick r:id="rId5"/>
              </a:rPr>
              <a:t>https://ekoona.pl/produkt/dezodorant-w-kremie-imbir-rozmaryn</a:t>
            </a:r>
            <a:r>
              <a:rPr lang="pl-PL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22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4966D-F75B-4A47-A3B8-98A97B4F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używać dezodorantów?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A78AD-C3E4-4AA4-9AD6-D0226CC9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696" y="2035277"/>
            <a:ext cx="8603226" cy="3928970"/>
          </a:xfrm>
        </p:spPr>
        <p:txBody>
          <a:bodyPr/>
          <a:lstStyle/>
          <a:p>
            <a:r>
              <a:rPr lang="pl-PL" dirty="0"/>
              <a:t>Dezodorant jest stworzony aby go używać tylko i wyłącznie na skórę!</a:t>
            </a:r>
          </a:p>
          <a:p>
            <a:r>
              <a:rPr lang="pl-PL" dirty="0"/>
              <a:t>Najczęściej skórę okolicy pach.</a:t>
            </a:r>
          </a:p>
          <a:p>
            <a:r>
              <a:rPr lang="pl-PL" dirty="0"/>
              <a:t>Nie należy go stosować na ubranie, a w szczególności na brudne i przepocone ubranie</a:t>
            </a:r>
          </a:p>
          <a:p>
            <a:pPr lvl="1"/>
            <a:r>
              <a:rPr lang="pl-PL" dirty="0"/>
              <a:t>Tak użyty dezodorant może spowodować ze ubranie zaczyna jeszcze bardziej brzydko pachnieć.</a:t>
            </a:r>
          </a:p>
        </p:txBody>
      </p:sp>
    </p:spTree>
    <p:extLst>
      <p:ext uri="{BB962C8B-B14F-4D97-AF65-F5344CB8AC3E}">
        <p14:creationId xmlns:p14="http://schemas.microsoft.com/office/powerpoint/2010/main" val="244440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B866E6-F932-422D-9D3D-BBE86FDD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Antyperspiranty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C9EAB1-95B8-4C8B-97A9-817796A9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93" y="1331259"/>
            <a:ext cx="7389178" cy="5218131"/>
          </a:xfrm>
        </p:spPr>
        <p:txBody>
          <a:bodyPr>
            <a:normAutofit/>
          </a:bodyPr>
          <a:lstStyle/>
          <a:p>
            <a:r>
              <a:rPr lang="pl-PL" dirty="0" err="1"/>
              <a:t>Antyperspiranty</a:t>
            </a:r>
            <a:r>
              <a:rPr lang="pl-PL" dirty="0"/>
              <a:t>  częściowo ograniczają wydzielanie potu zatykając tymczasowo ujścia gruczołów potowych. </a:t>
            </a:r>
          </a:p>
          <a:p>
            <a:r>
              <a:rPr lang="pl-PL" dirty="0"/>
              <a:t>Działają tylko w miejscu aplikacji. </a:t>
            </a:r>
          </a:p>
          <a:p>
            <a:pPr lvl="1"/>
            <a:r>
              <a:rPr lang="pl-PL" dirty="0"/>
              <a:t>Najczęściej na skórze pod pachami, </a:t>
            </a:r>
          </a:p>
          <a:p>
            <a:pPr lvl="1"/>
            <a:r>
              <a:rPr lang="pl-PL" dirty="0"/>
              <a:t>ale także na dłoniach, na stopach.</a:t>
            </a:r>
          </a:p>
          <a:p>
            <a:r>
              <a:rPr lang="pl-PL" dirty="0"/>
              <a:t>Ta blokada jest przejściowa i znika wraz ze złuszczającą się warstwą rogową naskórka,</a:t>
            </a:r>
          </a:p>
          <a:p>
            <a:pPr lvl="1"/>
            <a:r>
              <a:rPr lang="pl-PL" dirty="0"/>
              <a:t>częściowo także w trakcie mycia lub w wyniku silnego pocenia się.</a:t>
            </a:r>
          </a:p>
          <a:p>
            <a:r>
              <a:rPr lang="pl-PL" dirty="0"/>
              <a:t>Składnikami aktywnymi </a:t>
            </a:r>
            <a:r>
              <a:rPr lang="pl-PL" dirty="0" err="1"/>
              <a:t>antyperspirantów</a:t>
            </a:r>
            <a:r>
              <a:rPr lang="pl-PL" dirty="0"/>
              <a:t> są związki </a:t>
            </a:r>
            <a:r>
              <a:rPr lang="pl-PL" dirty="0" err="1"/>
              <a:t>glinu</a:t>
            </a:r>
            <a:r>
              <a:rPr lang="pl-PL" dirty="0"/>
              <a:t> lub kompleksy </a:t>
            </a:r>
            <a:r>
              <a:rPr lang="pl-PL" dirty="0" err="1"/>
              <a:t>glinowo-cyrkonowe</a:t>
            </a:r>
            <a:r>
              <a:rPr lang="pl-PL" dirty="0"/>
              <a:t> (np. Aluminium </a:t>
            </a:r>
            <a:r>
              <a:rPr lang="pl-PL" dirty="0" err="1"/>
              <a:t>Chlorhydrate</a:t>
            </a:r>
            <a:r>
              <a:rPr lang="pl-PL" dirty="0"/>
              <a:t>, Aluminium </a:t>
            </a:r>
            <a:r>
              <a:rPr lang="pl-PL" dirty="0" err="1"/>
              <a:t>Zirconium</a:t>
            </a:r>
            <a:r>
              <a:rPr lang="pl-PL" dirty="0"/>
              <a:t> </a:t>
            </a:r>
            <a:r>
              <a:rPr lang="pl-PL" dirty="0" err="1"/>
              <a:t>Tetrachlorohydrex</a:t>
            </a:r>
            <a:r>
              <a:rPr lang="pl-PL" dirty="0"/>
              <a:t> </a:t>
            </a:r>
            <a:r>
              <a:rPr lang="pl-PL" dirty="0" err="1"/>
              <a:t>Gly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D850B97-9812-4B16-A2C5-9DFE1D076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0" t="15580" r="4150" b="32948"/>
          <a:stretch/>
        </p:blipFill>
        <p:spPr>
          <a:xfrm>
            <a:off x="7435211" y="560872"/>
            <a:ext cx="4110678" cy="2319979"/>
          </a:xfrm>
          <a:prstGeom prst="round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D38AD1C-9C5D-4AE4-A9AE-47AE95CAD469}"/>
              </a:ext>
            </a:extLst>
          </p:cNvPr>
          <p:cNvSpPr txBox="1"/>
          <p:nvPr/>
        </p:nvSpPr>
        <p:spPr>
          <a:xfrm>
            <a:off x="7631588" y="2880851"/>
            <a:ext cx="42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https://www.mojalepszawersja.pl/2023/08/medispirant-wygodny-antyperspirant-w.html</a:t>
            </a:r>
          </a:p>
        </p:txBody>
      </p:sp>
    </p:spTree>
    <p:extLst>
      <p:ext uri="{BB962C8B-B14F-4D97-AF65-F5344CB8AC3E}">
        <p14:creationId xmlns:p14="http://schemas.microsoft.com/office/powerpoint/2010/main" val="276120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24FB26E-5EB4-4EBE-B5BD-73F83C785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165990"/>
              </p:ext>
            </p:extLst>
          </p:nvPr>
        </p:nvGraphicFramePr>
        <p:xfrm>
          <a:off x="288234" y="149087"/>
          <a:ext cx="11231219" cy="6589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243">
                  <a:extLst>
                    <a:ext uri="{9D8B030D-6E8A-4147-A177-3AD203B41FA5}">
                      <a16:colId xmlns:a16="http://schemas.microsoft.com/office/drawing/2014/main" val="4198024634"/>
                    </a:ext>
                  </a:extLst>
                </a:gridCol>
                <a:gridCol w="2602992">
                  <a:extLst>
                    <a:ext uri="{9D8B030D-6E8A-4147-A177-3AD203B41FA5}">
                      <a16:colId xmlns:a16="http://schemas.microsoft.com/office/drawing/2014/main" val="1036698223"/>
                    </a:ext>
                  </a:extLst>
                </a:gridCol>
                <a:gridCol w="2602992">
                  <a:extLst>
                    <a:ext uri="{9D8B030D-6E8A-4147-A177-3AD203B41FA5}">
                      <a16:colId xmlns:a16="http://schemas.microsoft.com/office/drawing/2014/main" val="3231720136"/>
                    </a:ext>
                  </a:extLst>
                </a:gridCol>
                <a:gridCol w="2602992">
                  <a:extLst>
                    <a:ext uri="{9D8B030D-6E8A-4147-A177-3AD203B41FA5}">
                      <a16:colId xmlns:a16="http://schemas.microsoft.com/office/drawing/2014/main" val="1469823573"/>
                    </a:ext>
                  </a:extLst>
                </a:gridCol>
              </a:tblGrid>
              <a:tr h="728528">
                <a:tc>
                  <a:txBody>
                    <a:bodyPr/>
                    <a:lstStyle/>
                    <a:p>
                      <a:r>
                        <a:rPr lang="pl-PL" dirty="0"/>
                        <a:t>Nazwa INCI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Nazwa chemiczna zwyczajowa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Działanie w formie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Działanie na skórę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5973"/>
                  </a:ext>
                </a:extLst>
              </a:tr>
              <a:tr h="422083">
                <a:tc>
                  <a:txBody>
                    <a:bodyPr/>
                    <a:lstStyle/>
                    <a:p>
                      <a:r>
                        <a:rPr lang="pl-PL" dirty="0" err="1"/>
                        <a:t>Aqua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rozpuszczalnik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69585"/>
                  </a:ext>
                </a:extLst>
              </a:tr>
              <a:tr h="728528">
                <a:tc>
                  <a:txBody>
                    <a:bodyPr/>
                    <a:lstStyle/>
                    <a:p>
                      <a:r>
                        <a:rPr lang="pl-PL" dirty="0" err="1"/>
                        <a:t>Alluminium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Chlorhydrate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Chlorowodorek </a:t>
                      </a:r>
                      <a:r>
                        <a:rPr lang="pl-PL" dirty="0" err="1"/>
                        <a:t>glinu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Blokuje wydzielanie potu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18032"/>
                  </a:ext>
                </a:extLst>
              </a:tr>
              <a:tr h="1040754">
                <a:tc>
                  <a:txBody>
                    <a:bodyPr/>
                    <a:lstStyle/>
                    <a:p>
                      <a:r>
                        <a:rPr lang="pl-PL" dirty="0" err="1"/>
                        <a:t>Tetrasodium</a:t>
                      </a:r>
                      <a:r>
                        <a:rPr lang="pl-PL" dirty="0"/>
                        <a:t> EDTA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Sól czterosodowa kwasu </a:t>
                      </a:r>
                      <a:r>
                        <a:rPr lang="pl-PL" dirty="0" err="1"/>
                        <a:t>wesenowego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Kompleksuje</a:t>
                      </a:r>
                      <a:r>
                        <a:rPr lang="pl-PL" dirty="0"/>
                        <a:t> jony metali – poprawia trwałość produktu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226894"/>
                  </a:ext>
                </a:extLst>
              </a:tr>
              <a:tr h="728528">
                <a:tc>
                  <a:txBody>
                    <a:bodyPr/>
                    <a:lstStyle/>
                    <a:p>
                      <a:r>
                        <a:rPr lang="pl-PL" dirty="0" err="1"/>
                        <a:t>Panthenol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Prowitamina B5, kwas pantotenowy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Nawilża, łagodzi podrażnienia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14485"/>
                  </a:ext>
                </a:extLst>
              </a:tr>
              <a:tr h="633797">
                <a:tc>
                  <a:txBody>
                    <a:bodyPr/>
                    <a:lstStyle/>
                    <a:p>
                      <a:r>
                        <a:rPr lang="pl-PL" dirty="0" err="1"/>
                        <a:t>Capryoyl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glicine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Lipoglicyna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Przeciwutleniacz Emulgator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Emolient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4426"/>
                  </a:ext>
                </a:extLst>
              </a:tr>
              <a:tr h="422083">
                <a:tc>
                  <a:txBody>
                    <a:bodyPr/>
                    <a:lstStyle/>
                    <a:p>
                      <a:r>
                        <a:rPr lang="pl-PL" dirty="0" err="1"/>
                        <a:t>Penthylen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glycol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Glikol </a:t>
                      </a:r>
                      <a:r>
                        <a:rPr lang="pl-PL" dirty="0" err="1"/>
                        <a:t>pentylenowy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Humektant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Nawilża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32328"/>
                  </a:ext>
                </a:extLst>
              </a:tr>
              <a:tr h="728528">
                <a:tc>
                  <a:txBody>
                    <a:bodyPr/>
                    <a:lstStyle/>
                    <a:p>
                      <a:r>
                        <a:rPr lang="pl-PL" dirty="0" err="1"/>
                        <a:t>Methyl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diisopropyl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propionamide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Pochodna mentolu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Daje wrażenie chłodzenia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19647"/>
                  </a:ext>
                </a:extLst>
              </a:tr>
              <a:tr h="422083">
                <a:tc>
                  <a:txBody>
                    <a:bodyPr/>
                    <a:lstStyle/>
                    <a:p>
                      <a:r>
                        <a:rPr lang="pl-PL" dirty="0" err="1"/>
                        <a:t>Citric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Acid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Kwas cytrynowy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Zmniejsza </a:t>
                      </a:r>
                      <a:r>
                        <a:rPr lang="pl-PL" dirty="0" err="1"/>
                        <a:t>pH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39713"/>
                  </a:ext>
                </a:extLst>
              </a:tr>
              <a:tr h="728528">
                <a:tc>
                  <a:txBody>
                    <a:bodyPr/>
                    <a:lstStyle/>
                    <a:p>
                      <a:r>
                        <a:rPr lang="pl-PL" dirty="0"/>
                        <a:t>Silver </a:t>
                      </a:r>
                      <a:r>
                        <a:rPr lang="pl-PL" dirty="0" err="1"/>
                        <a:t>citrate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Cytrynian srebra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Chroni przed drobnoustrojami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Zmniejsza namnażanie bakterii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656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15F621-A3BF-4A51-8BAD-94B25550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używać </a:t>
            </a:r>
            <a:r>
              <a:rPr lang="pl-PL" dirty="0" err="1"/>
              <a:t>antyperspirantu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800154-B5B7-4B5B-BC3E-B700FDEC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147" y="2261420"/>
            <a:ext cx="9681498" cy="4496013"/>
          </a:xfrm>
        </p:spPr>
        <p:txBody>
          <a:bodyPr>
            <a:normAutofit/>
          </a:bodyPr>
          <a:lstStyle/>
          <a:p>
            <a:r>
              <a:rPr lang="pl-PL" dirty="0"/>
              <a:t>Zawsze na skórę – okolicę wskazaną przez producenta produktu.</a:t>
            </a:r>
          </a:p>
          <a:p>
            <a:r>
              <a:rPr lang="pl-PL" dirty="0"/>
              <a:t>Nigdy na ubranie, a w szczególności przepocone ubranie.</a:t>
            </a:r>
          </a:p>
          <a:p>
            <a:r>
              <a:rPr lang="pl-PL" dirty="0" err="1"/>
              <a:t>Antyperspiranty</a:t>
            </a:r>
            <a:r>
              <a:rPr lang="pl-PL" dirty="0"/>
              <a:t> po jednej aplikacji mogą działać nawet przez kilka dni.</a:t>
            </a:r>
          </a:p>
          <a:p>
            <a:pPr lvl="1"/>
            <a:r>
              <a:rPr lang="pl-PL" dirty="0"/>
              <a:t>Jednak ulegają zmyciu, wypłukaniu przez nadmierne pocenie, schodzą wraz ze złuszczającymi się komórkami naskórka. </a:t>
            </a:r>
          </a:p>
          <a:p>
            <a:r>
              <a:rPr lang="pl-PL" dirty="0"/>
              <a:t>Aby zwiększyć skuteczność działania zarówno </a:t>
            </a:r>
            <a:r>
              <a:rPr lang="pl-PL" dirty="0" err="1"/>
              <a:t>antyperspirantów</a:t>
            </a:r>
            <a:r>
              <a:rPr lang="pl-PL" dirty="0"/>
              <a:t> i dezodorantów należy golić włosy pod pachami. </a:t>
            </a:r>
          </a:p>
          <a:p>
            <a:pPr lvl="1"/>
            <a:r>
              <a:rPr lang="pl-PL" dirty="0"/>
              <a:t>Na włosach gromadzą się bakterie.</a:t>
            </a:r>
          </a:p>
        </p:txBody>
      </p:sp>
    </p:spTree>
    <p:extLst>
      <p:ext uri="{BB962C8B-B14F-4D97-AF65-F5344CB8AC3E}">
        <p14:creationId xmlns:p14="http://schemas.microsoft.com/office/powerpoint/2010/main" val="645170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29D296-A570-4053-A43A-DB6BECD5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95170"/>
            <a:ext cx="9404723" cy="1400530"/>
          </a:xfrm>
        </p:spPr>
        <p:txBody>
          <a:bodyPr/>
          <a:lstStyle/>
          <a:p>
            <a:r>
              <a:rPr lang="pl-PL" dirty="0"/>
              <a:t>Inne metody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FD14F-F867-4FCE-BAC5-07D6D05E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772697"/>
            <a:ext cx="9404723" cy="3632584"/>
          </a:xfrm>
        </p:spPr>
        <p:txBody>
          <a:bodyPr/>
          <a:lstStyle/>
          <a:p>
            <a:r>
              <a:rPr lang="pl-PL" dirty="0"/>
              <a:t>Ałun – 12-wodny siarczan </a:t>
            </a:r>
            <a:r>
              <a:rPr lang="pl-PL" dirty="0" err="1"/>
              <a:t>glinowo-potasowy</a:t>
            </a:r>
            <a:endParaRPr lang="pl-PL" dirty="0"/>
          </a:p>
          <a:p>
            <a:r>
              <a:rPr lang="pl-PL" dirty="0"/>
              <a:t>Skład (INCI):  </a:t>
            </a:r>
            <a:r>
              <a:rPr lang="pl-PL" dirty="0" err="1"/>
              <a:t>potassium</a:t>
            </a:r>
            <a:r>
              <a:rPr lang="pl-PL" dirty="0"/>
              <a:t> </a:t>
            </a:r>
            <a:r>
              <a:rPr lang="pl-PL" dirty="0" err="1"/>
              <a:t>alum</a:t>
            </a:r>
            <a:endParaRPr lang="pl-PL" dirty="0"/>
          </a:p>
          <a:p>
            <a:r>
              <a:rPr lang="pl-PL" dirty="0"/>
              <a:t>Bryłka minerału, jest substancją krystaliczną z ałunu potasowego pozwala pozbyć się dyskomfortu związanego z potliwością i nieprzyjemnym zapachem. </a:t>
            </a:r>
          </a:p>
          <a:p>
            <a:r>
              <a:rPr lang="pl-PL" dirty="0"/>
              <a:t>Do aplikowania pod pachy, na stopy, plecy w celu zneutralizowania potu. </a:t>
            </a:r>
          </a:p>
          <a:p>
            <a:r>
              <a:rPr lang="pl-PL" dirty="0"/>
              <a:t>Po goleniu i depilacji aby zminimalizować pieczenie i podrażnienie skóry.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5598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4E5AB-2F09-4937-A37C-45798915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6" y="796413"/>
            <a:ext cx="10550013" cy="1400530"/>
          </a:xfrm>
        </p:spPr>
        <p:txBody>
          <a:bodyPr/>
          <a:lstStyle/>
          <a:p>
            <a:r>
              <a:rPr lang="pl-PL" dirty="0"/>
              <a:t>Chorobliwa </a:t>
            </a:r>
            <a:r>
              <a:rPr lang="pl-PL" dirty="0" err="1"/>
              <a:t>nadpotliwość</a:t>
            </a:r>
            <a:r>
              <a:rPr lang="pl-PL" dirty="0"/>
              <a:t> jest leczona: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18C99-1CD8-4B64-BB9E-303C13F1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986117"/>
            <a:ext cx="10225548" cy="4562168"/>
          </a:xfrm>
        </p:spPr>
        <p:txBody>
          <a:bodyPr>
            <a:normAutofit/>
          </a:bodyPr>
          <a:lstStyle/>
          <a:p>
            <a:r>
              <a:rPr lang="pl-PL" b="1" dirty="0"/>
              <a:t>Chirurgicznie</a:t>
            </a:r>
            <a:r>
              <a:rPr lang="pl-PL" dirty="0"/>
              <a:t> </a:t>
            </a:r>
          </a:p>
          <a:p>
            <a:pPr lvl="1"/>
            <a:r>
              <a:rPr lang="pl-PL" dirty="0" err="1"/>
              <a:t>Sympatektomia</a:t>
            </a:r>
            <a:r>
              <a:rPr lang="pl-PL" dirty="0"/>
              <a:t> – ablacja (usunięcie/uszkodzenie) lub </a:t>
            </a:r>
            <a:r>
              <a:rPr lang="pl-PL" dirty="0" err="1"/>
              <a:t>klipsowanie</a:t>
            </a:r>
            <a:r>
              <a:rPr lang="pl-PL" dirty="0"/>
              <a:t> odpowiedniej wiązki nerwów odpowiadającej za pocenie obszaru chorego.</a:t>
            </a:r>
          </a:p>
          <a:p>
            <a:pPr lvl="1"/>
            <a:r>
              <a:rPr lang="pl-PL" dirty="0"/>
              <a:t>Mechaniczne usuwanie gruczołów potowych podczas nacięcia skóry i łyżeczkowania tylnej warstwy skóry właściwej tzw. </a:t>
            </a:r>
            <a:r>
              <a:rPr lang="pl-PL" dirty="0" err="1"/>
              <a:t>kuretaż</a:t>
            </a:r>
            <a:r>
              <a:rPr lang="pl-PL" dirty="0"/>
              <a:t> </a:t>
            </a:r>
            <a:r>
              <a:rPr lang="pl-PL" dirty="0" err="1"/>
              <a:t>retrodermalny</a:t>
            </a:r>
            <a:r>
              <a:rPr lang="pl-PL" dirty="0"/>
              <a:t>.</a:t>
            </a:r>
          </a:p>
          <a:p>
            <a:pPr marL="457200" lvl="1" indent="0">
              <a:buNone/>
            </a:pPr>
            <a:endParaRPr lang="pl-PL" dirty="0"/>
          </a:p>
          <a:p>
            <a:r>
              <a:rPr lang="pl-PL" b="1" dirty="0"/>
              <a:t>Medycyna estetyczna </a:t>
            </a:r>
          </a:p>
          <a:p>
            <a:pPr lvl="1"/>
            <a:r>
              <a:rPr lang="pl-PL" dirty="0"/>
              <a:t>Wstrzykiwanie toksyny botulinowej w okolice gruczołów potowych.</a:t>
            </a:r>
          </a:p>
          <a:p>
            <a:pPr lvl="1"/>
            <a:r>
              <a:rPr lang="pl-PL" dirty="0"/>
              <a:t>Przegrzanie gruczołów potowych poprzez działanie prądu przemiennego – diatermia krótkofalowa (RF-</a:t>
            </a:r>
            <a:r>
              <a:rPr lang="pl-PL" dirty="0" err="1"/>
              <a:t>Infini</a:t>
            </a:r>
            <a:r>
              <a:rPr lang="pl-PL" dirty="0"/>
              <a:t>). </a:t>
            </a:r>
          </a:p>
          <a:p>
            <a:pPr lvl="1"/>
            <a:r>
              <a:rPr lang="pl-PL" dirty="0"/>
              <a:t>Zabiegi laserowe niszczące/uszkadzające gruczoły potowe.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066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7F3F18-032E-45E5-8BBC-8BA5634F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6EEBFA-7C02-4D2B-BF93-E97E09512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0142"/>
            <a:ext cx="9898985" cy="4498257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Jabłońska S., Majewski S.: Choroby skóry i choroby przenoszone drogą płciową. PZWL, Warszawa 2005.</a:t>
            </a:r>
          </a:p>
          <a:p>
            <a:r>
              <a:rPr lang="pl-PL" dirty="0"/>
              <a:t>Sobolewska E., Kosmetologia krok po kroku. Dłonie i paznokcie. PZWL, Warszawa 2017</a:t>
            </a:r>
          </a:p>
          <a:p>
            <a:r>
              <a:rPr lang="pl-PL" dirty="0"/>
              <a:t>Adamczyk K., Garncarczyk A.,. Antończak J., </a:t>
            </a:r>
            <a:r>
              <a:rPr lang="pl-PL" dirty="0" err="1"/>
              <a:t>Mikrobiom</a:t>
            </a:r>
            <a:r>
              <a:rPr lang="pl-PL" dirty="0"/>
              <a:t> skóry, Dermatol </a:t>
            </a:r>
            <a:r>
              <a:rPr lang="pl-PL" dirty="0" err="1"/>
              <a:t>Rev</a:t>
            </a:r>
            <a:r>
              <a:rPr lang="pl-PL" dirty="0"/>
              <a:t>/</a:t>
            </a:r>
            <a:r>
              <a:rPr lang="pl-PL" dirty="0" err="1"/>
              <a:t>Przegl</a:t>
            </a:r>
            <a:r>
              <a:rPr lang="pl-PL" dirty="0"/>
              <a:t> Dermatol 2018, 105, 285–297</a:t>
            </a:r>
          </a:p>
          <a:p>
            <a:r>
              <a:rPr lang="pl-PL" dirty="0" err="1"/>
              <a:t>Géloën</a:t>
            </a:r>
            <a:r>
              <a:rPr lang="pl-PL" dirty="0"/>
              <a:t> A., </a:t>
            </a:r>
            <a:r>
              <a:rPr lang="pl-PL" dirty="0" err="1"/>
              <a:t>Raillan</a:t>
            </a:r>
            <a:r>
              <a:rPr lang="pl-PL" dirty="0"/>
              <a:t> A., </a:t>
            </a:r>
            <a:r>
              <a:rPr lang="pl-PL" dirty="0" err="1"/>
              <a:t>Mikrobiom</a:t>
            </a:r>
            <a:r>
              <a:rPr lang="pl-PL" dirty="0"/>
              <a:t> skóry. Przewodnik po świecie naturalnej i zrównoważonej pielęgnacji skóry. ZNAK 2021</a:t>
            </a:r>
          </a:p>
          <a:p>
            <a:r>
              <a:rPr lang="pl-PL" dirty="0"/>
              <a:t>Max A., Feromony u ssaków – ewolucyjny klucz do rozmnażania płciowego; Życie Weterynaryjne, 2022 , 97(5) str. 326-331</a:t>
            </a:r>
            <a:r>
              <a:rPr lang="pl-PL" u="sng" dirty="0"/>
              <a:t> </a:t>
            </a:r>
          </a:p>
          <a:p>
            <a:r>
              <a:rPr lang="pl-PL" dirty="0" err="1"/>
              <a:t>Gerula</a:t>
            </a:r>
            <a:r>
              <a:rPr lang="pl-PL" dirty="0"/>
              <a:t> D., Feromony pszczół, ich źródło oraz rola w rodzinie pszczelej. </a:t>
            </a:r>
            <a:r>
              <a:rPr lang="pl-PL" dirty="0" err="1"/>
              <a:t>Cz.I</a:t>
            </a:r>
            <a:r>
              <a:rPr lang="pl-PL" dirty="0"/>
              <a:t>. Gruczoły pszczół wydzielające feromony, Pasieka 1</a:t>
            </a:r>
          </a:p>
          <a:p>
            <a:r>
              <a:rPr lang="pl-PL" dirty="0"/>
              <a:t>Skrypty Wydawnictwo WSZKIPZ 2010</a:t>
            </a:r>
          </a:p>
          <a:p>
            <a:r>
              <a:rPr lang="pl-PL" dirty="0"/>
              <a:t>Karty charakterystyki: Kwas masłowy, Kwas walerianowy, Kwas kaprylowy.</a:t>
            </a:r>
          </a:p>
          <a:p>
            <a:r>
              <a:rPr lang="pl-PL" dirty="0"/>
              <a:t>Wiele innych publikacji.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7578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FCE71-EF2C-43C9-89BA-1C67CC46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63" y="355596"/>
            <a:ext cx="5092906" cy="787404"/>
          </a:xfrm>
        </p:spPr>
        <p:txBody>
          <a:bodyPr/>
          <a:lstStyle/>
          <a:p>
            <a:r>
              <a:rPr lang="pl-PL" dirty="0"/>
              <a:t>Dziękujemy za uwagę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714423-63B3-42D4-A27A-11CEDA7CC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47" y="2140975"/>
            <a:ext cx="2778569" cy="12880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Ewa Sobolewska</a:t>
            </a:r>
          </a:p>
          <a:p>
            <a:r>
              <a:rPr lang="pl-PL" dirty="0"/>
              <a:t>Arkadiusz Butor</a:t>
            </a:r>
          </a:p>
          <a:p>
            <a:r>
              <a:rPr lang="pl-PL" dirty="0"/>
              <a:t>Katarzyna Garlej-Majewska</a:t>
            </a:r>
          </a:p>
          <a:p>
            <a:r>
              <a:rPr lang="pl-PL" dirty="0"/>
              <a:t>Teresa Gronek</a:t>
            </a:r>
          </a:p>
        </p:txBody>
      </p:sp>
    </p:spTree>
    <p:extLst>
      <p:ext uri="{BB962C8B-B14F-4D97-AF65-F5344CB8AC3E}">
        <p14:creationId xmlns:p14="http://schemas.microsoft.com/office/powerpoint/2010/main" val="409855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5A756-0185-4276-8296-BDE8FB4E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Metamorfoza bezdomnego</a:t>
            </a:r>
            <a:br>
              <a:rPr lang="pl-PL" dirty="0"/>
            </a:br>
            <a:endParaRPr lang="pl-PL" sz="20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DDBD734D-92C3-44C1-BD9A-AC311E0E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44" y="1331259"/>
            <a:ext cx="8946541" cy="4195481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https://www.youtube.com/watch?v=py2RQxr5lag</a:t>
            </a:r>
            <a:endParaRPr lang="pl-PL" dirty="0"/>
          </a:p>
          <a:p>
            <a:r>
              <a:rPr lang="pl-PL" dirty="0">
                <a:hlinkClick r:id="rId3"/>
              </a:rPr>
              <a:t>https://www.youtube.com/watch?v=6UcXYfDAzHw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7EA8E48-D316-42B4-BC37-5BA9C4A7B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5" y="2263530"/>
            <a:ext cx="7305368" cy="382314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B42D485-1DC0-4449-BAC8-B33EC38CCF46}"/>
              </a:ext>
            </a:extLst>
          </p:cNvPr>
          <p:cNvSpPr txBox="1"/>
          <p:nvPr/>
        </p:nvSpPr>
        <p:spPr>
          <a:xfrm>
            <a:off x="855405" y="6082115"/>
            <a:ext cx="10923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https://noizz.pl/lifestyle/metamorfoza-bezdomnego-w-miejskiego-hipstera-zobacz-wideo/5t5s80b</a:t>
            </a:r>
          </a:p>
        </p:txBody>
      </p:sp>
    </p:spTree>
    <p:extLst>
      <p:ext uri="{BB962C8B-B14F-4D97-AF65-F5344CB8AC3E}">
        <p14:creationId xmlns:p14="http://schemas.microsoft.com/office/powerpoint/2010/main" val="50241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58C26D-6766-44D0-ACD4-E193B0FD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Skąd się bierze pot na skórze?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89EF6E-B1D9-4793-B902-EA67C0A31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319531"/>
            <a:ext cx="4396338" cy="576262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ekrynowy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E7CC4D2-0A38-4488-AC99-7C3ADD38C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418" y="2112885"/>
            <a:ext cx="3992085" cy="452388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Powstaje na całym ciele;</a:t>
            </a:r>
          </a:p>
          <a:p>
            <a:r>
              <a:rPr lang="pl-PL" dirty="0"/>
              <a:t>Gruczoł posiada ujście bezpośrednio na skórze; </a:t>
            </a:r>
          </a:p>
          <a:p>
            <a:r>
              <a:rPr lang="pl-PL" dirty="0"/>
              <a:t>Odgrywa rolę termoregulacyjną. </a:t>
            </a:r>
          </a:p>
          <a:p>
            <a:r>
              <a:rPr lang="pl-PL" dirty="0"/>
              <a:t>Składa się w 99%  z wody oraz zawiera sole mineralne, mocznik, amoniak, kwas mlekowy, aminokwasy, kwas pirogronowy.</a:t>
            </a:r>
          </a:p>
          <a:p>
            <a:r>
              <a:rPr lang="pl-PL" dirty="0"/>
              <a:t>Ujście gruczołu wyprowadza pot </a:t>
            </a:r>
            <a:r>
              <a:rPr lang="pl-PL" dirty="0" err="1"/>
              <a:t>ekrynowy</a:t>
            </a:r>
            <a:r>
              <a:rPr lang="pl-PL" dirty="0"/>
              <a:t> bezpośrednio na powierzchnię skóry. </a:t>
            </a:r>
          </a:p>
          <a:p>
            <a:r>
              <a:rPr lang="pl-P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ma zapachu.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2B6626-FA61-4CCC-AC85-EA02528AB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8459" y="1386948"/>
            <a:ext cx="4396339" cy="508845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apokrynowy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3574A99-D06F-4C20-99A5-11AC20BA8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2606" y="2310747"/>
            <a:ext cx="6821280" cy="417225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Gruczoły posiadają ujścia do mieszka włosowego, powyżej gruczołu łojowego; </a:t>
            </a:r>
          </a:p>
          <a:p>
            <a:r>
              <a:rPr lang="pl-PL" dirty="0"/>
              <a:t>Powstaje w miejscach intymnych- okolicach pachowych, sutkowych oraz genitalnych;</a:t>
            </a:r>
          </a:p>
          <a:p>
            <a:r>
              <a:rPr lang="pl-PL" dirty="0"/>
              <a:t>Uaktywnia się dopiero w okresie dojrzewania;</a:t>
            </a:r>
          </a:p>
          <a:p>
            <a:r>
              <a:rPr lang="pl-PL" dirty="0"/>
              <a:t>Związany z hormonami, emocjami, stresem i strachem.</a:t>
            </a:r>
          </a:p>
          <a:p>
            <a:r>
              <a:rPr lang="pl-PL" dirty="0"/>
              <a:t>Nie bierze udziału w procesie termoregulacji</a:t>
            </a:r>
          </a:p>
          <a:p>
            <a:r>
              <a:rPr lang="pl-PL" dirty="0"/>
              <a:t>Ma postać lepkiej, bezwonnej wydzieliny, przenoszonej wzdłuż łodygi włosa na powierzchnię skóry. </a:t>
            </a:r>
          </a:p>
          <a:p>
            <a:r>
              <a:rPr lang="pl-P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ma zapachu.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96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59769-9444-474D-8080-0EDD05C8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1" y="92972"/>
            <a:ext cx="3389244" cy="826142"/>
          </a:xfrm>
        </p:spPr>
        <p:txBody>
          <a:bodyPr/>
          <a:lstStyle/>
          <a:p>
            <a:r>
              <a:rPr lang="pl-PL" dirty="0"/>
              <a:t>Włosy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1D509-F10C-444E-B1F8-11B3B32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90" y="940765"/>
            <a:ext cx="2903700" cy="2869235"/>
          </a:xfrm>
        </p:spPr>
        <p:txBody>
          <a:bodyPr/>
          <a:lstStyle/>
          <a:p>
            <a:pPr marL="0" indent="0">
              <a:buNone/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Owłosiona skóra głowy</a:t>
            </a:r>
          </a:p>
          <a:p>
            <a:pPr marL="0" indent="0" algn="ctr">
              <a:buNone/>
            </a:pPr>
            <a:r>
              <a:rPr lang="pl-PL" altLang="pl-PL" b="1" dirty="0">
                <a:solidFill>
                  <a:srgbClr val="FFFF00"/>
                </a:solidFill>
              </a:rPr>
              <a:t>Włosy Terminalne</a:t>
            </a:r>
          </a:p>
          <a:p>
            <a:pPr lvl="1"/>
            <a:r>
              <a:rPr lang="pl-PL" altLang="pl-PL" dirty="0"/>
              <a:t>Długie</a:t>
            </a:r>
          </a:p>
          <a:p>
            <a:pPr lvl="1"/>
            <a:r>
              <a:rPr lang="pl-PL" altLang="pl-PL" dirty="0"/>
              <a:t>Grube</a:t>
            </a:r>
          </a:p>
          <a:p>
            <a:pPr lvl="1"/>
            <a:r>
              <a:rPr lang="pl-PL" altLang="pl-PL" dirty="0"/>
              <a:t>Jeden mieszek-jeden włos</a:t>
            </a:r>
          </a:p>
          <a:p>
            <a:pPr lvl="1"/>
            <a:r>
              <a:rPr lang="pl-PL" altLang="pl-PL" dirty="0"/>
              <a:t>Zabarwione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0806AA-C9C0-4F17-99FB-F2D0FAA7E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1931" y="4037919"/>
            <a:ext cx="3389243" cy="2708700"/>
          </a:xfrm>
        </p:spPr>
        <p:txBody>
          <a:bodyPr/>
          <a:lstStyle/>
          <a:p>
            <a:pPr marL="0" indent="0">
              <a:buNone/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Całe ciało</a:t>
            </a:r>
          </a:p>
          <a:p>
            <a:pPr marL="0" indent="0" algn="ctr">
              <a:buNone/>
            </a:pPr>
            <a:r>
              <a:rPr lang="pl-PL" altLang="pl-PL" b="1" dirty="0">
                <a:solidFill>
                  <a:srgbClr val="FFFF00"/>
                </a:solidFill>
              </a:rPr>
              <a:t>Włosy </a:t>
            </a:r>
            <a:r>
              <a:rPr lang="pl-PL" altLang="pl-PL" b="1" dirty="0" err="1">
                <a:solidFill>
                  <a:srgbClr val="FFFF00"/>
                </a:solidFill>
              </a:rPr>
              <a:t>Meszkowe</a:t>
            </a:r>
            <a:endParaRPr lang="pl-PL" altLang="pl-PL" b="1" dirty="0">
              <a:solidFill>
                <a:srgbClr val="FFFF00"/>
              </a:solidFill>
            </a:endParaRPr>
          </a:p>
          <a:p>
            <a:pPr lvl="1"/>
            <a:r>
              <a:rPr lang="pl-PL" altLang="pl-PL" dirty="0"/>
              <a:t>Krótkie</a:t>
            </a:r>
          </a:p>
          <a:p>
            <a:pPr lvl="1"/>
            <a:r>
              <a:rPr lang="pl-PL" altLang="pl-PL" dirty="0"/>
              <a:t>Cienkie</a:t>
            </a:r>
          </a:p>
          <a:p>
            <a:pPr lvl="1"/>
            <a:r>
              <a:rPr lang="pl-PL" altLang="pl-PL" dirty="0"/>
              <a:t>Jeden mieszek – wiele włosów</a:t>
            </a:r>
          </a:p>
          <a:p>
            <a:pPr lvl="1"/>
            <a:r>
              <a:rPr lang="pl-PL" altLang="pl-PL" dirty="0"/>
              <a:t>niezabarwione</a:t>
            </a:r>
          </a:p>
          <a:p>
            <a:endParaRPr lang="pl-PL" dirty="0"/>
          </a:p>
        </p:txBody>
      </p:sp>
      <p:pic>
        <p:nvPicPr>
          <p:cNvPr id="5" name="Obraz 3" descr="z6477903P.jpeg">
            <a:extLst>
              <a:ext uri="{FF2B5EF4-FFF2-40B4-BE49-F238E27FC236}">
                <a16:creationId xmlns:a16="http://schemas.microsoft.com/office/drawing/2014/main" id="{9CA6D219-7206-4436-A61A-72CF9675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05" y="111381"/>
            <a:ext cx="4484178" cy="33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skora_S.jpeg">
            <a:extLst>
              <a:ext uri="{FF2B5EF4-FFF2-40B4-BE49-F238E27FC236}">
                <a16:creationId xmlns:a16="http://schemas.microsoft.com/office/drawing/2014/main" id="{64EFB0CC-A6B8-40FE-9CFC-AAA1BA7BA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1" y="3683369"/>
            <a:ext cx="3494222" cy="27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 descr="włos  plus gruczoł łojowy.jpg">
            <a:extLst>
              <a:ext uri="{FF2B5EF4-FFF2-40B4-BE49-F238E27FC236}">
                <a16:creationId xmlns:a16="http://schemas.microsoft.com/office/drawing/2014/main" id="{9D57A181-A25E-4A7E-B369-93AF62846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51" y="348843"/>
            <a:ext cx="2976562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8DF1432B-6A41-4FA6-BB65-30C2DF8C4597}"/>
              </a:ext>
            </a:extLst>
          </p:cNvPr>
          <p:cNvSpPr/>
          <p:nvPr/>
        </p:nvSpPr>
        <p:spPr>
          <a:xfrm>
            <a:off x="4213605" y="3375329"/>
            <a:ext cx="18149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1000" dirty="0">
                <a:solidFill>
                  <a:schemeClr val="tx2"/>
                </a:solidFill>
              </a:rPr>
              <a:t>Źródło: www. Odkrywcy.pl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A49A1CF-BFDA-44D8-941D-353631B68D87}"/>
              </a:ext>
            </a:extLst>
          </p:cNvPr>
          <p:cNvSpPr/>
          <p:nvPr/>
        </p:nvSpPr>
        <p:spPr>
          <a:xfrm>
            <a:off x="8567949" y="5638393"/>
            <a:ext cx="29765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000" dirty="0">
                <a:solidFill>
                  <a:schemeClr val="tx2"/>
                </a:solidFill>
              </a:rPr>
              <a:t>Źródło: </a:t>
            </a:r>
            <a:r>
              <a:rPr lang="pl-PL" altLang="pl-PL" sz="1000" dirty="0" err="1">
                <a:solidFill>
                  <a:schemeClr val="tx2"/>
                </a:solidFill>
              </a:rPr>
              <a:t>WSZKiPZ</a:t>
            </a:r>
            <a:endParaRPr lang="pl-PL" altLang="pl-PL" sz="1000" dirty="0">
              <a:solidFill>
                <a:schemeClr val="tx2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5609CD7-0ED9-436B-8314-BC4DC5A55B5A}"/>
              </a:ext>
            </a:extLst>
          </p:cNvPr>
          <p:cNvSpPr/>
          <p:nvPr/>
        </p:nvSpPr>
        <p:spPr>
          <a:xfrm>
            <a:off x="826391" y="6367674"/>
            <a:ext cx="27082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000" dirty="0">
                <a:solidFill>
                  <a:schemeClr val="tx2"/>
                </a:solidFill>
              </a:rPr>
              <a:t>Źródło: Laboratorium </a:t>
            </a:r>
            <a:r>
              <a:rPr lang="pl-PL" altLang="pl-PL" sz="1000" dirty="0" err="1">
                <a:solidFill>
                  <a:schemeClr val="tx2"/>
                </a:solidFill>
              </a:rPr>
              <a:t>Dermapharm</a:t>
            </a:r>
            <a:endParaRPr lang="pl-PL" altLang="pl-PL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407D8-1E0C-48E4-A647-4040A67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72" y="308113"/>
            <a:ext cx="4591811" cy="879125"/>
          </a:xfrm>
        </p:spPr>
        <p:txBody>
          <a:bodyPr/>
          <a:lstStyle/>
          <a:p>
            <a:r>
              <a:rPr lang="pl-PL" dirty="0"/>
              <a:t>Gruczoły łojowe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AA51B6-72BD-437B-B105-242B227A0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52" y="1917290"/>
            <a:ext cx="9089105" cy="4435952"/>
          </a:xfrm>
        </p:spPr>
        <p:txBody>
          <a:bodyPr>
            <a:normAutofit/>
          </a:bodyPr>
          <a:lstStyle/>
          <a:p>
            <a:r>
              <a:rPr lang="pl-PL" dirty="0"/>
              <a:t>Zadaniem gruczołów łojowych jest produkcja łoju</a:t>
            </a:r>
          </a:p>
          <a:p>
            <a:r>
              <a:rPr lang="pl-PL" dirty="0"/>
              <a:t>Gruczoł łojowy jest gruczołem </a:t>
            </a:r>
            <a:r>
              <a:rPr lang="pl-PL" dirty="0" err="1"/>
              <a:t>holokrynowym</a:t>
            </a:r>
            <a:r>
              <a:rPr lang="pl-PL" dirty="0"/>
              <a:t>, co oznacza, że całe komórki zostają przekształcone w wydzielinę, a ich miejsce zastępują nowe, wytworzone na drodze podziałów.</a:t>
            </a:r>
          </a:p>
          <a:p>
            <a:pPr>
              <a:defRPr/>
            </a:pPr>
            <a:r>
              <a:rPr lang="pl-PL" dirty="0"/>
              <a:t>Rola łoju polega na osłonie skóry przed działaniem czynników mechanicznych, chemicznych i bakteryjnych</a:t>
            </a:r>
          </a:p>
          <a:p>
            <a:pPr>
              <a:defRPr/>
            </a:pPr>
            <a:r>
              <a:rPr lang="pl-PL" dirty="0"/>
              <a:t>W skład łoju wchodzą substancje tłuszczowe powstające w wyniku działania lipaz (również bakteryjnych):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skwalen</a:t>
            </a:r>
            <a:br>
              <a:rPr lang="pl-PL" dirty="0"/>
            </a:br>
            <a:r>
              <a:rPr lang="pl-PL" dirty="0"/>
              <a:t>- cholesterol</a:t>
            </a:r>
            <a:br>
              <a:rPr lang="pl-PL" dirty="0"/>
            </a:br>
            <a:r>
              <a:rPr lang="pl-PL" dirty="0"/>
              <a:t>- wolne kwasy tłuszczowe</a:t>
            </a:r>
            <a:br>
              <a:rPr lang="pl-PL" dirty="0"/>
            </a:br>
            <a:r>
              <a:rPr lang="pl-PL" dirty="0"/>
              <a:t>- inne (trójglicerydy).</a:t>
            </a:r>
          </a:p>
        </p:txBody>
      </p:sp>
    </p:spTree>
    <p:extLst>
      <p:ext uri="{BB962C8B-B14F-4D97-AF65-F5344CB8AC3E}">
        <p14:creationId xmlns:p14="http://schemas.microsoft.com/office/powerpoint/2010/main" val="366055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406A73-E378-4F1E-B8F1-5C555B80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Natłuszczenie włosów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36226-047C-40C2-BA56-9E773182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6451"/>
            <a:ext cx="5267739" cy="453364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dirty="0"/>
              <a:t>Każdy włos jest pokryty cieniutką warstwą wydzieliny skóry – </a:t>
            </a:r>
            <a:r>
              <a:rPr lang="pl-PL" altLang="pl-PL" dirty="0" err="1"/>
              <a:t>sebum</a:t>
            </a:r>
            <a:r>
              <a:rPr lang="pl-PL" altLang="pl-PL" dirty="0"/>
              <a:t>, które chroni włosy przed wysychaniem i zniszczeniem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dirty="0"/>
          </a:p>
          <a:p>
            <a:pPr>
              <a:lnSpc>
                <a:spcPct val="80000"/>
              </a:lnSpc>
            </a:pPr>
            <a:r>
              <a:rPr lang="pl-PL" altLang="pl-PL" dirty="0" err="1"/>
              <a:t>Sebum</a:t>
            </a:r>
            <a:r>
              <a:rPr lang="pl-PL" altLang="pl-PL" dirty="0"/>
              <a:t> jest mieszaniną łoju produkowanego w gruczołach łojowych, potu z gruczołów potowych oraz pozostałości zrogowaciałych komórek naskórkowych.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dirty="0"/>
          </a:p>
          <a:p>
            <a:pPr>
              <a:lnSpc>
                <a:spcPct val="80000"/>
              </a:lnSpc>
            </a:pPr>
            <a:r>
              <a:rPr lang="pl-PL" altLang="pl-PL" dirty="0"/>
              <a:t>Zakłócenia w wydzielaniu łoju są częstą przyczyną złego wyglądu skóry – trądziku pospolitego, atopowego zapalenia skóry i innych chorób. </a:t>
            </a:r>
          </a:p>
          <a:p>
            <a:endParaRPr lang="pl-PL" dirty="0"/>
          </a:p>
        </p:txBody>
      </p:sp>
      <p:pic>
        <p:nvPicPr>
          <p:cNvPr id="4" name="Picture 2" descr="sebum_2_24_big">
            <a:extLst>
              <a:ext uri="{FF2B5EF4-FFF2-40B4-BE49-F238E27FC236}">
                <a16:creationId xmlns:a16="http://schemas.microsoft.com/office/drawing/2014/main" id="{368A5EC7-512C-42DF-8535-E573F8FB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67" y="1350961"/>
            <a:ext cx="45720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AC99861-7510-449B-82FC-D204E53257DD}"/>
              </a:ext>
            </a:extLst>
          </p:cNvPr>
          <p:cNvSpPr/>
          <p:nvPr/>
        </p:nvSpPr>
        <p:spPr>
          <a:xfrm>
            <a:off x="7517244" y="6282171"/>
            <a:ext cx="1814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000" dirty="0">
                <a:solidFill>
                  <a:schemeClr val="tx2"/>
                </a:solidFill>
              </a:rPr>
              <a:t>Źródło: </a:t>
            </a:r>
            <a:r>
              <a:rPr lang="pl-PL" altLang="pl-PL" sz="1000" dirty="0" err="1">
                <a:solidFill>
                  <a:schemeClr val="tx2"/>
                </a:solidFill>
              </a:rPr>
              <a:t>WSZKiPZ</a:t>
            </a:r>
            <a:endParaRPr lang="pl-PL" altLang="pl-PL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DD7F9-19CC-4735-B5AA-5F6B5E71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/>
              <a:t>Nieprawidłowe wydzielanie gruczołów łojowych jest przyczyną trądziku młodzieńczego.</a:t>
            </a:r>
            <a:br>
              <a:rPr lang="pl-PL" sz="4800" dirty="0"/>
            </a:br>
            <a:r>
              <a:rPr lang="pl-PL" sz="4800" dirty="0"/>
              <a:t>W tym wypadku trzeba szczególnie dbać o mycie i oczyszczenie skóry.  </a:t>
            </a:r>
          </a:p>
        </p:txBody>
      </p:sp>
    </p:spTree>
    <p:extLst>
      <p:ext uri="{BB962C8B-B14F-4D97-AF65-F5344CB8AC3E}">
        <p14:creationId xmlns:p14="http://schemas.microsoft.com/office/powerpoint/2010/main" val="372055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56829</TotalTime>
  <Words>2461</Words>
  <Application>Microsoft Office PowerPoint</Application>
  <PresentationFormat>Panoramiczny</PresentationFormat>
  <Paragraphs>302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Wingdings</vt:lpstr>
      <vt:lpstr>Wingdings 3</vt:lpstr>
      <vt:lpstr>Jon</vt:lpstr>
      <vt:lpstr>   Czy pot ma zapach?  </vt:lpstr>
      <vt:lpstr>Czy ważne jest dla Was, że jesteście akceptowani przez kolegów i koleżanki? </vt:lpstr>
      <vt:lpstr>Wizerunek osobisty</vt:lpstr>
      <vt:lpstr>Metamorfoza bezdomnego </vt:lpstr>
      <vt:lpstr>Skąd się bierze pot na skórze?</vt:lpstr>
      <vt:lpstr>Włosy</vt:lpstr>
      <vt:lpstr>Gruczoły łojowe</vt:lpstr>
      <vt:lpstr>Natłuszczenie włosów </vt:lpstr>
      <vt:lpstr>Nieprawidłowe wydzielanie gruczołów łojowych jest przyczyną trądziku młodzieńczego. W tym wypadku trzeba szczególnie dbać o mycie i oczyszczenie skóry.  </vt:lpstr>
      <vt:lpstr>Feromony</vt:lpstr>
      <vt:lpstr>Mikrobiota skóry</vt:lpstr>
      <vt:lpstr>Mikrobiom skóry owłosionej</vt:lpstr>
      <vt:lpstr>Mikrobiom skóry</vt:lpstr>
      <vt:lpstr>Prezentacja programu PowerPoint</vt:lpstr>
      <vt:lpstr>W wyniku omówionych procesów powstaje </vt:lpstr>
      <vt:lpstr>Konsekwencje braku higieny</vt:lpstr>
      <vt:lpstr>Konsekwencje braku higieny – przykłady </vt:lpstr>
      <vt:lpstr>Produkty bakteryjnego rozkładu potu – przykłady:</vt:lpstr>
      <vt:lpstr>Co możemy zrobić, żeby lepiej pachnieć i zawalczyć o większą akceptację kolegów/koleżanek? </vt:lpstr>
      <vt:lpstr>Uczniowie biorący udział w badaniu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mogą nam pomóc kosmetyki?  Trzy mechanizmy działania. </vt:lpstr>
      <vt:lpstr>Jak używać perfum?</vt:lpstr>
      <vt:lpstr>Prezentacja programu PowerPoint</vt:lpstr>
      <vt:lpstr>Dezodoranty </vt:lpstr>
      <vt:lpstr>Jak używać dezodorantów?</vt:lpstr>
      <vt:lpstr>Antyperspiranty</vt:lpstr>
      <vt:lpstr>Prezentacja programu PowerPoint</vt:lpstr>
      <vt:lpstr>Jak używać antyperspirantu?</vt:lpstr>
      <vt:lpstr>Inne metody </vt:lpstr>
      <vt:lpstr>Chorobliwa nadpotliwość jest leczona:</vt:lpstr>
      <vt:lpstr>Bibliografia </vt:lpstr>
      <vt:lpstr>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 chodzi z tym zapachem?</dc:title>
  <dc:creator>Ewa Sobolewska</dc:creator>
  <cp:lastModifiedBy>Andrzej Antosik</cp:lastModifiedBy>
  <cp:revision>162</cp:revision>
  <dcterms:created xsi:type="dcterms:W3CDTF">2024-04-15T11:25:20Z</dcterms:created>
  <dcterms:modified xsi:type="dcterms:W3CDTF">2024-12-03T19:12:57Z</dcterms:modified>
</cp:coreProperties>
</file>